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344" r:id="rId3"/>
    <p:sldId id="310" r:id="rId4"/>
    <p:sldId id="312" r:id="rId5"/>
    <p:sldId id="313" r:id="rId6"/>
    <p:sldId id="314" r:id="rId7"/>
    <p:sldId id="345" r:id="rId8"/>
    <p:sldId id="326" r:id="rId9"/>
    <p:sldId id="327" r:id="rId10"/>
    <p:sldId id="346" r:id="rId11"/>
    <p:sldId id="330" r:id="rId12"/>
    <p:sldId id="34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3634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1275" userDrawn="1">
          <p15:clr>
            <a:srgbClr val="A4A3A4"/>
          </p15:clr>
        </p15:guide>
        <p15:guide id="8" pos="3727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87"/>
    <a:srgbClr val="C3112B"/>
    <a:srgbClr val="EC2441"/>
    <a:srgbClr val="D7132F"/>
    <a:srgbClr val="F15D72"/>
    <a:srgbClr val="61B0FF"/>
    <a:srgbClr val="007FFE"/>
    <a:srgbClr val="DA2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5" y="77"/>
      </p:cViewPr>
      <p:guideLst>
        <p:guide orient="horz" pos="754"/>
        <p:guide pos="257"/>
        <p:guide pos="7423"/>
        <p:guide orient="horz" pos="3634"/>
        <p:guide pos="3840"/>
        <p:guide orient="horz" pos="1026"/>
        <p:guide orient="horz" pos="1275"/>
        <p:guide pos="3727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DA5A-84D2-4B60-8484-ED497F7ECA68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EF49-FA55-43EB-8661-096C859D3A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326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5789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3502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445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05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32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89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16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8776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868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56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028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BD50-0467-42DE-9C42-9A4B0DA06024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1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EB3-ACE7-440B-B546-4D0B3CC0FF9B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3B4F-9771-46AC-9D03-9F3E16C4AE52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E853-1EC5-4F5D-AE7A-912EA107735E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0311-E9EE-4818-882B-35F718274E76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ACD4-449F-464F-B20E-ED0C670A98BC}" type="datetime1">
              <a:rPr lang="sk-SK" smtClean="0"/>
              <a:t>22. 4. 2024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9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2B9-6FDF-4F20-8847-95A7A7AEFB5C}" type="datetime1">
              <a:rPr lang="sk-SK" smtClean="0"/>
              <a:t>22. 4. 2024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EA56-FC82-4B93-AA94-16B303FF0E34}" type="datetime1">
              <a:rPr lang="sk-SK" smtClean="0"/>
              <a:t>22. 4. 2024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77D0-62D3-4622-B0C5-C7BB24FE55DE}" type="datetime1">
              <a:rPr lang="sk-SK" smtClean="0"/>
              <a:t>22. 4. 2024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B7-0F00-4F5E-8FB0-47A0B5DE0105}" type="datetime1">
              <a:rPr lang="sk-SK" smtClean="0"/>
              <a:t>22. 4. 2024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628D-EE30-4CC2-9186-C55E710A1226}" type="datetime1">
              <a:rPr lang="sk-SK" smtClean="0"/>
              <a:t>22. 4. 2024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DCE7-681C-4819-A6A1-8F2EC53BFECC}" type="datetime1">
              <a:rPr lang="sk-SK" smtClean="0"/>
              <a:t>22. 4. 2024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3CC8-5668-479F-9959-A1034D950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6200000">
            <a:off x="2667002" y="3428999"/>
            <a:ext cx="6858000" cy="1"/>
            <a:chOff x="-264725" y="6202082"/>
            <a:chExt cx="9324563" cy="1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183413" y="4325657"/>
              <a:ext cx="0" cy="3752851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437847" y="5332942"/>
              <a:ext cx="0" cy="173828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651991" y="4285366"/>
              <a:ext cx="0" cy="3833431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6347750" y="1894025"/>
            <a:ext cx="4040351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4000" dirty="0"/>
              <a:t>Prijímacie konanie v roku 2024 </a:t>
            </a:r>
            <a:endParaRPr lang="pl-PL" sz="4000" dirty="0" smtClean="0"/>
          </a:p>
          <a:p>
            <a:r>
              <a:rPr lang="pl-PL" sz="4000" dirty="0" smtClean="0"/>
              <a:t>na </a:t>
            </a:r>
            <a:r>
              <a:rPr lang="pl-PL" sz="4000" dirty="0"/>
              <a:t>školský rok 2024/2025</a:t>
            </a:r>
            <a:endParaRPr lang="sk-SK" sz="4000" b="1" dirty="0" smtClean="0">
              <a:solidFill>
                <a:srgbClr val="004287"/>
              </a:solidFill>
            </a:endParaRP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6275388" y="5090190"/>
            <a:ext cx="45560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 smtClean="0">
                <a:solidFill>
                  <a:srgbClr val="004287"/>
                </a:solidFill>
              </a:rPr>
              <a:t>18. 04. 2024</a:t>
            </a: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CED34627-DD95-1845-85A0-8FBF18FFBB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" t="-1" r="77324" b="28219"/>
          <a:stretch/>
        </p:blipFill>
        <p:spPr>
          <a:xfrm>
            <a:off x="4760890" y="2444324"/>
            <a:ext cx="1393571" cy="171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Záver pre prvý (druhý) termín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5" y="1781050"/>
            <a:ext cx="10599291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b="1" dirty="0"/>
              <a:t>5 dní pred konaním PS poslať pozvánky</a:t>
            </a:r>
            <a:r>
              <a:rPr lang="sk-SK" sz="2000" dirty="0"/>
              <a:t>; k pozvánke priložiť vzorové tlačivo písomného potvrdenia prijatia na vzdelávanie a uviesť spôsob jeho doručenia (prioritne prostredníctvom </a:t>
            </a:r>
            <a:r>
              <a:rPr lang="sk-SK" sz="2000" dirty="0" err="1"/>
              <a:t>EduPage</a:t>
            </a:r>
            <a:r>
              <a:rPr lang="sk-SK" sz="2000" dirty="0"/>
              <a:t>; mailom/</a:t>
            </a:r>
            <a:r>
              <a:rPr lang="sk-SK" sz="2000" dirty="0" err="1"/>
              <a:t>scan</a:t>
            </a:r>
            <a:r>
              <a:rPr lang="sk-SK" sz="2000" dirty="0"/>
              <a:t> tlačiva alebo listinne - to zn. osobným doručením tlačiva písomného potvrdenia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na sekretariáte </a:t>
            </a:r>
            <a:r>
              <a:rPr lang="sk-SK" sz="2000" dirty="0"/>
              <a:t>školy): 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smtClean="0"/>
              <a:t>24</a:t>
            </a:r>
            <a:r>
              <a:rPr lang="sk-SK" sz="2000" dirty="0"/>
              <a:t>. apríl 2024 pre „</a:t>
            </a:r>
            <a:r>
              <a:rPr lang="sk-SK" sz="2000" dirty="0" err="1"/>
              <a:t>talentovky</a:t>
            </a:r>
            <a:r>
              <a:rPr lang="sk-SK" sz="2000" dirty="0"/>
              <a:t>“ 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smtClean="0"/>
              <a:t>26</a:t>
            </a:r>
            <a:r>
              <a:rPr lang="sk-SK" sz="2000" dirty="0"/>
              <a:t>. apríl 2024 pre ostatné odbory vzdelávania 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algn="ctr"/>
            <a:r>
              <a:rPr lang="sk-SK" sz="2000" b="1" dirty="0" smtClean="0"/>
              <a:t>POZOR </a:t>
            </a:r>
            <a:r>
              <a:rPr lang="sk-SK" sz="2000" b="1" dirty="0"/>
              <a:t>: OBAJA ZZ (alebo podľa ich dohody...) </a:t>
            </a:r>
            <a:endParaRPr lang="sk-SK" sz="2000" b="1" dirty="0" smtClean="0"/>
          </a:p>
          <a:p>
            <a:pPr algn="ctr"/>
            <a:endParaRPr lang="sk-SK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 smtClean="0"/>
              <a:t>7 </a:t>
            </a:r>
            <a:r>
              <a:rPr lang="sk-SK" sz="2000" b="1" dirty="0"/>
              <a:t>dní pred konaním PS poslať rozhodnutia o prijatí bez PS (ostatné odbory) : </a:t>
            </a:r>
            <a:endParaRPr lang="sk-SK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smtClean="0"/>
              <a:t>25</a:t>
            </a:r>
            <a:r>
              <a:rPr lang="sk-SK" sz="2000" dirty="0"/>
              <a:t>. apríl 2024 </a:t>
            </a:r>
            <a:endParaRPr lang="sk-SK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K </a:t>
            </a:r>
            <a:r>
              <a:rPr lang="sk-SK" sz="2000" b="1" dirty="0"/>
              <a:t>rozhodnutiu o prijatí priložiť aj vzorové tlačivo písomného potvrdenia prijatia na vzdelávanie</a:t>
            </a:r>
            <a:r>
              <a:rPr lang="sk-SK" sz="2000" dirty="0"/>
              <a:t>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a </a:t>
            </a:r>
            <a:r>
              <a:rPr lang="sk-SK" sz="2000" dirty="0"/>
              <a:t>uviesť spôsob jeho doručenia (prioritne prostredníctvom </a:t>
            </a:r>
            <a:r>
              <a:rPr lang="sk-SK" sz="2000" dirty="0" err="1"/>
              <a:t>EduPage</a:t>
            </a:r>
            <a:r>
              <a:rPr lang="sk-SK" sz="2000" dirty="0"/>
              <a:t>; mailom /</a:t>
            </a:r>
            <a:r>
              <a:rPr lang="sk-SK" sz="2000" dirty="0" err="1"/>
              <a:t>scan</a:t>
            </a:r>
            <a:r>
              <a:rPr lang="sk-SK" sz="2000" dirty="0"/>
              <a:t> tlačiva alebo listinne - to zn. osobným doručením tlačiva písomného potvrdenia na </a:t>
            </a:r>
            <a:r>
              <a:rPr lang="sk-SK" sz="2000" dirty="0" smtClean="0"/>
              <a:t>sekretariáte </a:t>
            </a:r>
            <a:r>
              <a:rPr lang="sk-SK" sz="2000" dirty="0"/>
              <a:t>školy).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4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Záver – kalendár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15782" y="1846129"/>
            <a:ext cx="10599291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</a:rPr>
              <a:t>Zverejniť „zoznam“ : 17. máj 2024 </a:t>
            </a:r>
            <a:endParaRPr lang="sk-SK" b="1" dirty="0" smtClean="0">
              <a:solidFill>
                <a:srgbClr val="FF0000"/>
              </a:solidFill>
            </a:endParaRPr>
          </a:p>
          <a:p>
            <a:pPr algn="ctr"/>
            <a:r>
              <a:rPr lang="sk-SK" dirty="0" smtClean="0"/>
              <a:t>V </a:t>
            </a:r>
            <a:r>
              <a:rPr lang="sk-SK" dirty="0"/>
              <a:t>zozname budú výstupy prijímacieho konania, to zn. bude obsahovať aj „prijatých bez PS“. </a:t>
            </a:r>
            <a:endParaRPr lang="sk-SK" dirty="0" smtClean="0"/>
          </a:p>
          <a:p>
            <a:endParaRPr lang="sk-SK" b="1" dirty="0" smtClean="0"/>
          </a:p>
          <a:p>
            <a:r>
              <a:rPr lang="sk-SK" b="1" dirty="0" smtClean="0"/>
              <a:t>Pre </a:t>
            </a:r>
            <a:r>
              <a:rPr lang="sk-SK" b="1" dirty="0"/>
              <a:t>prijatých: </a:t>
            </a:r>
            <a:endParaRPr lang="sk-SK" b="1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do </a:t>
            </a:r>
            <a:r>
              <a:rPr lang="sk-SK" dirty="0"/>
              <a:t>3 prac. dní, t. j. do 22. mája 2024 ZZ1/2 písomne potvrdia nástup (obaja, ak sa nedohodli, že koná jeden), 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do </a:t>
            </a:r>
            <a:r>
              <a:rPr lang="sk-SK" dirty="0"/>
              <a:t>5 prac. dní, t. j. najneskôr do 29. mája 2024 odošle RŠ samostatne rozhodnutie o prijatí tým </a:t>
            </a:r>
            <a:r>
              <a:rPr lang="sk-SK" dirty="0" err="1"/>
              <a:t>UoŠ</a:t>
            </a:r>
            <a:r>
              <a:rPr lang="sk-SK" dirty="0"/>
              <a:t> (ZZ1/2), ktorí nástup potvrdili (podľa dátumu písomného potvrdenia). </a:t>
            </a:r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Pre </a:t>
            </a:r>
            <a:r>
              <a:rPr lang="sk-SK" b="1" dirty="0"/>
              <a:t>neprijatých:</a:t>
            </a:r>
            <a:r>
              <a:rPr lang="sk-SK" dirty="0"/>
              <a:t> najneskôr 17. mája musí RŠ vydať rozhodnutie o neprijatí (obom ZZ, ak sa nedohodli... ).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Do </a:t>
            </a:r>
            <a:r>
              <a:rPr lang="sk-SK" dirty="0"/>
              <a:t>2 prac. dní, t. j. do 21. mája 2024 môže ZZ1/2 al. plnoletý </a:t>
            </a:r>
            <a:r>
              <a:rPr lang="sk-SK" dirty="0" err="1"/>
              <a:t>UoŠ</a:t>
            </a:r>
            <a:r>
              <a:rPr lang="sk-SK" dirty="0"/>
              <a:t> podať žiadosť o zmenu odboru za podmienok podľa zákona.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Proti </a:t>
            </a:r>
            <a:r>
              <a:rPr lang="sk-SK" dirty="0"/>
              <a:t>rozhodnutiu o neprijatí sa môže ZZ1/2 al. plnoletý </a:t>
            </a:r>
            <a:r>
              <a:rPr lang="sk-SK" dirty="0" err="1"/>
              <a:t>UoŠ</a:t>
            </a:r>
            <a:r>
              <a:rPr lang="sk-SK" dirty="0"/>
              <a:t> odvolať v lehote do 5 kalendárnych dní od doručenia rozhodnutia o neprijatí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84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5" y="2239659"/>
            <a:ext cx="10599291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3200" b="1" dirty="0"/>
              <a:t>Zverejniť (na web stránke školy) </a:t>
            </a:r>
            <a:endParaRPr lang="sk-SK" sz="3200" b="1" dirty="0" smtClean="0"/>
          </a:p>
          <a:p>
            <a:pPr algn="ctr"/>
            <a:r>
              <a:rPr lang="sk-SK" sz="3200" b="1" dirty="0" smtClean="0"/>
              <a:t>informáciu </a:t>
            </a:r>
            <a:r>
              <a:rPr lang="sk-SK" sz="3200" b="1" dirty="0"/>
              <a:t>pre zák. zástupcov, </a:t>
            </a:r>
            <a:endParaRPr lang="sk-SK" sz="3200" b="1" dirty="0" smtClean="0"/>
          </a:p>
          <a:p>
            <a:pPr algn="ctr"/>
            <a:r>
              <a:rPr lang="sk-SK" sz="3200" b="1" dirty="0" smtClean="0"/>
              <a:t>že </a:t>
            </a:r>
            <a:r>
              <a:rPr lang="sk-SK" sz="3200" b="1" dirty="0"/>
              <a:t>majú 3 pracovné dni na potvrdenie prijatia </a:t>
            </a:r>
            <a:endParaRPr lang="sk-SK" sz="3200" b="1" dirty="0" smtClean="0"/>
          </a:p>
          <a:p>
            <a:pPr algn="ctr"/>
            <a:r>
              <a:rPr lang="sk-SK" sz="3200" b="1" dirty="0" smtClean="0"/>
              <a:t>na </a:t>
            </a:r>
            <a:r>
              <a:rPr lang="sk-SK" sz="3200" b="1" dirty="0"/>
              <a:t>vzdelávanie </a:t>
            </a:r>
            <a:endParaRPr lang="sk-SK" sz="3200" b="1" dirty="0" smtClean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359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dirty="0">
                <a:solidFill>
                  <a:schemeClr val="bg1"/>
                </a:solidFill>
              </a:rPr>
              <a:t>Prihlášky na vzdelávanie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5" y="2201768"/>
            <a:ext cx="10599291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/>
              <a:t>KONTROLA </a:t>
            </a:r>
            <a:r>
              <a:rPr lang="sk-SK" sz="2000" dirty="0">
                <a:solidFill>
                  <a:srgbClr val="FF0000"/>
                </a:solidFill>
              </a:rPr>
              <a:t>úplnosti podania </a:t>
            </a:r>
            <a:r>
              <a:rPr lang="sk-SK" sz="2000" dirty="0"/>
              <a:t>! </a:t>
            </a:r>
            <a:endParaRPr lang="sk-SK" sz="2000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Prihláška </a:t>
            </a:r>
            <a:r>
              <a:rPr lang="sk-SK" sz="2000" dirty="0"/>
              <a:t>(potvrdená ZŠ) </a:t>
            </a:r>
            <a:endParaRPr lang="sk-SK" sz="2000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Súhlasy </a:t>
            </a:r>
            <a:r>
              <a:rPr lang="sk-SK" sz="2000" dirty="0"/>
              <a:t>OBOCH zákonných zástupcov (ZZ1, ZZ2), </a:t>
            </a:r>
            <a:endParaRPr lang="sk-SK" sz="2000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ČESTNÉ </a:t>
            </a:r>
            <a:r>
              <a:rPr lang="sk-SK" sz="2000" dirty="0"/>
              <a:t>VYHLÁSENIE (v prípade, že je podpis ZZ2 spojený s ťažko prekonateľnou prekážkou), </a:t>
            </a:r>
            <a:endParaRPr lang="sk-SK" sz="2000" dirty="0" smtClean="0"/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Ak </a:t>
            </a:r>
            <a:r>
              <a:rPr lang="sk-SK" sz="2000" dirty="0"/>
              <a:t>je IBA ZZ1, tak zdokladovať dôvod jedného zákonného zástupcu. Nestačí rozhodnutie súdu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o </a:t>
            </a:r>
            <a:r>
              <a:rPr lang="sk-SK" sz="2000" dirty="0"/>
              <a:t>zverení dieťaťa do starostlivosti, ZZ2 bol/nebol ? zbavený rodičovských práv...? , </a:t>
            </a:r>
            <a:endParaRPr lang="sk-SK" sz="2000" dirty="0" smtClean="0"/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Pre </a:t>
            </a:r>
            <a:r>
              <a:rPr lang="sk-SK" sz="2000" dirty="0"/>
              <a:t>uchádzača o štúdium (</a:t>
            </a:r>
            <a:r>
              <a:rPr lang="sk-SK" sz="2000" dirty="0" err="1"/>
              <a:t>UoŠ</a:t>
            </a:r>
            <a:r>
              <a:rPr lang="sk-SK" sz="2000" dirty="0"/>
              <a:t>) so zdravotným znevýhodnením - vyjadrenia lekára so špecializáciou všeobecné lekárstvo o zdravotnej spôsobilosti </a:t>
            </a:r>
            <a:r>
              <a:rPr lang="sk-SK" sz="2000" dirty="0" err="1"/>
              <a:t>UoŠ</a:t>
            </a:r>
            <a:r>
              <a:rPr lang="sk-SK" sz="2000" dirty="0"/>
              <a:t>, </a:t>
            </a:r>
            <a:endParaRPr lang="sk-SK" sz="2000" dirty="0" smtClean="0"/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Pri </a:t>
            </a:r>
            <a:r>
              <a:rPr lang="sk-SK" sz="2000" dirty="0" err="1"/>
              <a:t>UoŠ</a:t>
            </a:r>
            <a:r>
              <a:rPr lang="sk-SK" sz="2000" dirty="0"/>
              <a:t> so zdravotným znevýhodnením a s nadaním aj vyjadrenie CPP s návrhom podporného opatrenia. </a:t>
            </a:r>
            <a:endParaRPr lang="sk-SK" sz="2000" dirty="0" smtClean="0"/>
          </a:p>
          <a:p>
            <a:endParaRPr lang="sk-SK" sz="2000" dirty="0"/>
          </a:p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Inak </a:t>
            </a:r>
            <a:r>
              <a:rPr lang="sk-SK" sz="2000" b="1" dirty="0">
                <a:solidFill>
                  <a:srgbClr val="FF0000"/>
                </a:solidFill>
              </a:rPr>
              <a:t>VÝZVA NA ODSTRÁNENIE NEDOSTATKU PODANIA (s lehotou) 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</a:t>
            </a:r>
            <a:r>
              <a:rPr lang="pl-PL" sz="1400" dirty="0" smtClean="0">
                <a:solidFill>
                  <a:srgbClr val="004287"/>
                </a:solidFill>
              </a:rPr>
              <a:t>na </a:t>
            </a:r>
            <a:r>
              <a:rPr lang="pl-PL" sz="1400" dirty="0">
                <a:solidFill>
                  <a:srgbClr val="004287"/>
                </a:solidFill>
              </a:rPr>
              <a:t>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14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3744883" y="1649782"/>
            <a:ext cx="444730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400" b="1" dirty="0"/>
              <a:t>20. marec 2024</a:t>
            </a:r>
            <a:endParaRPr lang="sk-SK" sz="2400" b="1" dirty="0">
              <a:solidFill>
                <a:srgbClr val="0042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9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1276213" y="904007"/>
            <a:ext cx="9814999" cy="800219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§ 65 školského zákona </a:t>
            </a:r>
            <a:endParaRPr lang="sk-SK" sz="2800" b="1" dirty="0" smtClean="0">
              <a:solidFill>
                <a:schemeClr val="bg1"/>
              </a:solidFill>
            </a:endParaRPr>
          </a:p>
          <a:p>
            <a:pPr algn="ctr"/>
            <a:r>
              <a:rPr lang="sk-SK" sz="2400" b="1" dirty="0" smtClean="0">
                <a:solidFill>
                  <a:schemeClr val="bg1"/>
                </a:solidFill>
              </a:rPr>
              <a:t>pozn</a:t>
            </a:r>
            <a:r>
              <a:rPr lang="sk-SK" sz="2400" b="1" dirty="0">
                <a:solidFill>
                  <a:schemeClr val="bg1"/>
                </a:solidFill>
              </a:rPr>
              <a:t>.: Riaditeľ pozýva na prijímacie skúšky najneskôr 5 dní pred ich konaním</a:t>
            </a:r>
            <a:endParaRPr lang="sk-SK" sz="24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28615" y="2180730"/>
            <a:ext cx="10599291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400" dirty="0"/>
              <a:t>Ods. 4: Riaditeľ strednej odbornej školy môže po prerokovaní v pedagogickej rade školy určiť kritériá na prijatie uchádzačov </a:t>
            </a:r>
            <a:r>
              <a:rPr lang="sk-SK" sz="2400" b="1" dirty="0">
                <a:solidFill>
                  <a:srgbClr val="FF0000"/>
                </a:solidFill>
              </a:rPr>
              <a:t>bez prijímacej skúšky</a:t>
            </a:r>
            <a:r>
              <a:rPr lang="sk-SK" sz="2400" dirty="0"/>
              <a:t> alebo jej časti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do </a:t>
            </a:r>
            <a:r>
              <a:rPr lang="sk-SK" sz="2400" dirty="0"/>
              <a:t>prvého ročníka vzdelávacieho programu nižšieho stredného odborného vzdelávania a do prvého ročníka vzdelávacieho programu stredného odborného vzdelávania, ak tento zákon neustanovuje inak,....(odbory F, H) </a:t>
            </a:r>
            <a:endParaRPr lang="sk-SK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Ods</a:t>
            </a:r>
            <a:r>
              <a:rPr lang="sk-SK" sz="2400" dirty="0"/>
              <a:t>. 5 Riaditeľ strednej školy môže zaradiť prijatie uchádzača bez prijímacej skúšky do podmienok prijímacieho konania, ak uchádzač v externom testovaní dosiahol úspešnosť </a:t>
            </a:r>
            <a:r>
              <a:rPr lang="sk-SK" sz="2400" b="1" dirty="0">
                <a:solidFill>
                  <a:srgbClr val="FF0000"/>
                </a:solidFill>
              </a:rPr>
              <a:t>najmenej 90 % </a:t>
            </a:r>
            <a:r>
              <a:rPr lang="sk-SK" sz="2400" dirty="0"/>
              <a:t>ak ide o prijatie do prvého ročníka vzdelávacieho programu ÚSVV (7902 J); alebo </a:t>
            </a:r>
            <a:r>
              <a:rPr lang="sk-SK" sz="2400" b="1" dirty="0">
                <a:solidFill>
                  <a:srgbClr val="FF0000"/>
                </a:solidFill>
              </a:rPr>
              <a:t>najmenej 80 % </a:t>
            </a:r>
            <a:r>
              <a:rPr lang="sk-SK" sz="2400" dirty="0"/>
              <a:t>ak ide o prijatie do prvého ročníka vzdelávacieho programu ÚSOV (odbory M, </a:t>
            </a:r>
            <a:r>
              <a:rPr lang="sk-SK" sz="2400" dirty="0" smtClean="0"/>
              <a:t>K)</a:t>
            </a:r>
            <a:endParaRPr lang="sk-SK" sz="2400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28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§ 65 školského zákona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5" y="1992970"/>
            <a:ext cx="10599291" cy="4124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2000" dirty="0"/>
              <a:t>Ods. 8: Riaditeľ strednej školy </a:t>
            </a:r>
            <a:r>
              <a:rPr lang="sk-SK" sz="2000" b="1" dirty="0">
                <a:solidFill>
                  <a:srgbClr val="FF0000"/>
                </a:solidFill>
              </a:rPr>
              <a:t>odošle</a:t>
            </a:r>
            <a:r>
              <a:rPr lang="sk-SK" sz="2000" dirty="0"/>
              <a:t> </a:t>
            </a:r>
            <a:r>
              <a:rPr lang="sk-SK" sz="2000" b="1" dirty="0"/>
              <a:t>rozhodnutie o prijatí žiaka bez prijímacej skúšky </a:t>
            </a:r>
            <a:r>
              <a:rPr lang="sk-SK" sz="2000" dirty="0"/>
              <a:t>podľa odseku 4 al. odseku 5 </a:t>
            </a:r>
            <a:r>
              <a:rPr lang="sk-SK" sz="2000" b="1" dirty="0">
                <a:solidFill>
                  <a:srgbClr val="FF0000"/>
                </a:solidFill>
              </a:rPr>
              <a:t>najneskôr 7 dní</a:t>
            </a:r>
            <a:r>
              <a:rPr lang="sk-SK" sz="2000" dirty="0"/>
              <a:t> pred termínom konania prijímacích skúšok. Riaditeľ strednej odbornej školy prijíma samostatne 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pPr marL="342900" indent="-342900" algn="just">
              <a:buAutoNum type="alphaLcParenR"/>
            </a:pPr>
            <a:r>
              <a:rPr lang="sk-SK" sz="2000" dirty="0" smtClean="0"/>
              <a:t>uchádzačov</a:t>
            </a:r>
            <a:r>
              <a:rPr lang="sk-SK" sz="2000" dirty="0"/>
              <a:t>, ktorí boli prijatí na štúdium v študijnom odbore alebo v učebnom odbore, v ktorom sa odborné vzdelávanie a príprava poskytuje v systéme duálneho vzdelávania a </a:t>
            </a:r>
            <a:endParaRPr lang="sk-SK" sz="2000" dirty="0" smtClean="0"/>
          </a:p>
          <a:p>
            <a:pPr marL="342900" indent="-342900" algn="just">
              <a:buAutoNum type="alphaLcParenR"/>
            </a:pPr>
            <a:endParaRPr lang="sk-SK" sz="2000" dirty="0" smtClean="0"/>
          </a:p>
          <a:p>
            <a:pPr marL="342900" indent="-342900" algn="just">
              <a:buAutoNum type="alphaLcParenR"/>
            </a:pPr>
            <a:r>
              <a:rPr lang="sk-SK" sz="2000" dirty="0" smtClean="0"/>
              <a:t>ostatných </a:t>
            </a:r>
            <a:r>
              <a:rPr lang="sk-SK" sz="2000" dirty="0"/>
              <a:t>uchádzačov. 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endParaRPr lang="sk-SK" sz="1600" dirty="0" smtClean="0"/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Spolu </a:t>
            </a:r>
            <a:r>
              <a:rPr lang="sk-SK" sz="2400" b="1" dirty="0">
                <a:solidFill>
                  <a:srgbClr val="FF0000"/>
                </a:solidFill>
              </a:rPr>
              <a:t>s rozhodnutím bude RŠ posielať ZZ1/2 (podľa obsahu podania) aj tlačivo : 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„</a:t>
            </a:r>
            <a:r>
              <a:rPr lang="sk-SK" sz="2400" b="1" dirty="0">
                <a:solidFill>
                  <a:srgbClr val="FF0000"/>
                </a:solidFill>
              </a:rPr>
              <a:t>Písomné potvrdenie prijatia na vzdelávanie“ 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(</a:t>
            </a:r>
            <a:r>
              <a:rPr lang="sk-SK" sz="2400" b="1" dirty="0">
                <a:solidFill>
                  <a:srgbClr val="FF0000"/>
                </a:solidFill>
              </a:rPr>
              <a:t>vzorové, bude sprístupnené aj v </a:t>
            </a:r>
            <a:r>
              <a:rPr lang="sk-SK" sz="2400" b="1" dirty="0" err="1">
                <a:solidFill>
                  <a:srgbClr val="FF0000"/>
                </a:solidFill>
              </a:rPr>
              <a:t>EduPage</a:t>
            </a:r>
            <a:r>
              <a:rPr lang="sk-SK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40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3206898" y="1200267"/>
            <a:ext cx="5772369" cy="430887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§ 68 školského zákona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41771" y="1832436"/>
            <a:ext cx="10599291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dirty="0"/>
              <a:t>Ods. 1: Riaditeľ strednej školy </a:t>
            </a:r>
            <a:r>
              <a:rPr lang="sk-SK" b="1" dirty="0"/>
              <a:t>zverejní</a:t>
            </a:r>
            <a:r>
              <a:rPr lang="sk-SK" dirty="0"/>
              <a:t> na výveske školy a na webovom sídle školy </a:t>
            </a:r>
            <a:r>
              <a:rPr lang="sk-SK" b="1" dirty="0"/>
              <a:t>zoznam uchádzačov</a:t>
            </a:r>
            <a:r>
              <a:rPr lang="sk-SK" dirty="0"/>
              <a:t> podľa výsledkov prijímacieho konania v termíne určenom a zverejnenom ministerstvom školstva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/>
              <a:t>piatok, </a:t>
            </a:r>
            <a:r>
              <a:rPr lang="sk-SK" b="1" dirty="0"/>
              <a:t>17. máj 2024</a:t>
            </a:r>
            <a:r>
              <a:rPr lang="sk-SK" dirty="0"/>
              <a:t>)**. Ak ide o strednú odbornú školu, v ktorej sa odborné vzdelávanie a príprava poskytuje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systéme duálneho vzdelávania, riaditeľ strednej odbornej školy zverejní samostatne zoznam uchádzačov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 </a:t>
            </a:r>
            <a:r>
              <a:rPr lang="sk-SK" dirty="0"/>
              <a:t>štúdium </a:t>
            </a:r>
            <a:r>
              <a:rPr lang="sk-SK" dirty="0" smtClean="0"/>
              <a:t>v </a:t>
            </a:r>
            <a:r>
              <a:rPr lang="sk-SK" dirty="0"/>
              <a:t>študijnom odbore alebo v učebnom odbore, v ktorom sa odborné vzdelávanie a príprava poskytuje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systéme duálneho vzdelávania a zoznam ostatných uchádzačov. </a:t>
            </a:r>
            <a:endParaRPr lang="sk-SK" dirty="0" smtClean="0"/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Zoznam </a:t>
            </a:r>
            <a:r>
              <a:rPr lang="sk-SK" b="1" dirty="0"/>
              <a:t>obsahuje</a:t>
            </a:r>
            <a:r>
              <a:rPr lang="sk-SK" dirty="0"/>
              <a:t> poradie uchádzačov </a:t>
            </a:r>
            <a:r>
              <a:rPr lang="sk-SK" b="1" dirty="0">
                <a:solidFill>
                  <a:srgbClr val="FF0000"/>
                </a:solidFill>
              </a:rPr>
              <a:t>(uvediete aj tých, ktorí boli prijatí bez PS)</a:t>
            </a:r>
            <a:r>
              <a:rPr lang="sk-SK" dirty="0"/>
              <a:t> s vopred prideleným číselným kódom zoradených podľa celkového počtu bodov získaných pri prijímacom konaní, </a:t>
            </a:r>
            <a:r>
              <a:rPr lang="sk-SK" b="1" dirty="0">
                <a:solidFill>
                  <a:srgbClr val="FF0000"/>
                </a:solidFill>
              </a:rPr>
              <a:t>+ informáciu, či uchádzač vykonal prijímaciu skúšku úspešne alebo neúspešne, informáciu, či uchádzač bol prijatý alebo neprijatý,</a:t>
            </a:r>
            <a:r>
              <a:rPr lang="sk-SK" dirty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/>
              <a:t>nenaplnený počet miest pre žiakov, ktorých možno prijať do tried prvého ročníka príslušného odboru vzdelávania. </a:t>
            </a:r>
            <a:endParaRPr lang="sk-SK" dirty="0" smtClean="0"/>
          </a:p>
          <a:p>
            <a:endParaRPr lang="sk-SK" sz="1600" dirty="0"/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**</a:t>
            </a:r>
            <a:r>
              <a:rPr lang="sk-SK" sz="2400" b="1" dirty="0">
                <a:solidFill>
                  <a:srgbClr val="FF0000"/>
                </a:solidFill>
              </a:rPr>
              <a:t>Žiadame neposkytovať informácie o prijatí pred týmto termínom, </a:t>
            </a:r>
            <a:endParaRPr lang="sk-SK" sz="2400" b="1" dirty="0" smtClean="0">
              <a:solidFill>
                <a:srgbClr val="FF0000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FF0000"/>
                </a:solidFill>
              </a:rPr>
              <a:t>okrem </a:t>
            </a:r>
            <a:r>
              <a:rPr lang="sk-SK" sz="2400" b="1" dirty="0">
                <a:solidFill>
                  <a:srgbClr val="FF0000"/>
                </a:solidFill>
              </a:rPr>
              <a:t>„prijatia bez </a:t>
            </a:r>
            <a:r>
              <a:rPr lang="sk-SK" sz="2400" b="1" dirty="0" smtClean="0">
                <a:solidFill>
                  <a:srgbClr val="FF0000"/>
                </a:solidFill>
              </a:rPr>
              <a:t>PS“.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42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1763016" y="1200267"/>
            <a:ext cx="8657197" cy="861774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K otázke vydania 2 zoznamov prijímacieho konania?: </a:t>
            </a:r>
            <a:endParaRPr lang="sk-SK" sz="2800" b="1" dirty="0" smtClean="0">
              <a:solidFill>
                <a:schemeClr val="bg1"/>
              </a:solidFill>
            </a:endParaRPr>
          </a:p>
          <a:p>
            <a:pPr algn="ctr"/>
            <a:r>
              <a:rPr lang="sk-SK" sz="2800" b="1" dirty="0" smtClean="0">
                <a:solidFill>
                  <a:schemeClr val="bg1"/>
                </a:solidFill>
              </a:rPr>
              <a:t>Usmernenie </a:t>
            </a:r>
            <a:r>
              <a:rPr lang="sk-SK" sz="2800" b="1" dirty="0">
                <a:solidFill>
                  <a:schemeClr val="bg1"/>
                </a:solidFill>
              </a:rPr>
              <a:t>sekcie </a:t>
            </a:r>
            <a:r>
              <a:rPr lang="sk-SK" sz="2800" b="1" dirty="0" err="1">
                <a:solidFill>
                  <a:schemeClr val="bg1"/>
                </a:solidFill>
              </a:rPr>
              <a:t>MŠVVaM</a:t>
            </a:r>
            <a:r>
              <a:rPr lang="sk-SK" sz="2800" b="1" dirty="0">
                <a:solidFill>
                  <a:schemeClr val="bg1"/>
                </a:solidFill>
              </a:rPr>
              <a:t> SR: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28615" y="2072009"/>
            <a:ext cx="10599291" cy="3631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endParaRPr lang="sk-SK" sz="1600" dirty="0" smtClean="0"/>
          </a:p>
          <a:p>
            <a:pPr algn="just"/>
            <a:r>
              <a:rPr lang="sk-SK" dirty="0" smtClean="0"/>
              <a:t>• </a:t>
            </a:r>
            <a:r>
              <a:rPr lang="sk-SK" sz="2000" dirty="0" smtClean="0"/>
              <a:t>Vo </a:t>
            </a:r>
            <a:r>
              <a:rPr lang="sk-SK" sz="2000" dirty="0"/>
              <a:t>vzťahu k zoznamom výstupov prijímacieho konanie je relevantná posledná veta § 68 ods. 1 školského zákona upravujúca náležitosti zoznamu, medzi ktoré patrí aj „informácia, či uchádzač vykonal </a:t>
            </a:r>
            <a:r>
              <a:rPr lang="sk-SK" sz="2000" b="1" dirty="0"/>
              <a:t>prijímaciu skúšku</a:t>
            </a:r>
            <a:r>
              <a:rPr lang="sk-SK" sz="2000" dirty="0"/>
              <a:t> úspešne alebo neúspešne“. Teda zoznam podľa § 68 ods. 1 školského zákona, a aj nadväzujúci § 68 ods. 2 školského zákona, sa vzťahujú na situácie, </a:t>
            </a:r>
            <a:r>
              <a:rPr lang="sk-SK" sz="2000" b="1" dirty="0"/>
              <a:t>ak sa prijímacia skúška konala.</a:t>
            </a:r>
            <a:r>
              <a:rPr lang="sk-SK" sz="2000" dirty="0"/>
              <a:t> 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pPr algn="just"/>
            <a:r>
              <a:rPr lang="sk-SK" sz="2000" dirty="0" smtClean="0"/>
              <a:t>• </a:t>
            </a:r>
            <a:r>
              <a:rPr lang="sk-SK" sz="2000" dirty="0"/>
              <a:t>Ak škola prijímala </a:t>
            </a:r>
            <a:r>
              <a:rPr lang="sk-SK" sz="2000" b="1" dirty="0"/>
              <a:t>bez prijímacej skúšky </a:t>
            </a:r>
            <a:r>
              <a:rPr lang="sk-SK" sz="2000" dirty="0"/>
              <a:t>podľa § 64 ods. 4 a 5, z hľadiska rozhodovania sa postupuje podľa </a:t>
            </a:r>
            <a:r>
              <a:rPr lang="sk-SK" sz="2000" b="1" dirty="0"/>
              <a:t>§ 65 ods. 8 školského zákona, ktorá predstavuje osobitnú úpravu</a:t>
            </a:r>
            <a:r>
              <a:rPr lang="sk-SK" sz="2000" dirty="0"/>
              <a:t> voči § 68 ods. 1 školského zákona. </a:t>
            </a:r>
            <a:endParaRPr lang="sk-SK" sz="2000" dirty="0" smtClean="0"/>
          </a:p>
          <a:p>
            <a:pPr algn="just"/>
            <a:endParaRPr lang="sk-SK" sz="2000" dirty="0" smtClean="0"/>
          </a:p>
          <a:p>
            <a:pPr algn="just"/>
            <a:r>
              <a:rPr lang="sk-SK" sz="2000" dirty="0" smtClean="0"/>
              <a:t>• </a:t>
            </a:r>
            <a:r>
              <a:rPr lang="sk-SK" sz="2000" b="1" dirty="0">
                <a:solidFill>
                  <a:srgbClr val="FF0000"/>
                </a:solidFill>
              </a:rPr>
              <a:t>Uvedené platí aj vo vzťahu k </a:t>
            </a:r>
            <a:r>
              <a:rPr lang="sk-SK" sz="2000" b="1" dirty="0" smtClean="0">
                <a:solidFill>
                  <a:srgbClr val="FF0000"/>
                </a:solidFill>
              </a:rPr>
              <a:t>3 - </a:t>
            </a:r>
            <a:r>
              <a:rPr lang="sk-SK" sz="2000" b="1" dirty="0">
                <a:solidFill>
                  <a:srgbClr val="FF0000"/>
                </a:solidFill>
              </a:rPr>
              <a:t>ročným učebným odborom, ak škola postupovala podľa </a:t>
            </a:r>
            <a:r>
              <a:rPr lang="sk-SK" sz="2000" b="1">
                <a:solidFill>
                  <a:srgbClr val="FF0000"/>
                </a:solidFill>
              </a:rPr>
              <a:t>§ </a:t>
            </a:r>
            <a:r>
              <a:rPr lang="sk-SK" sz="2000" b="1" smtClean="0">
                <a:solidFill>
                  <a:srgbClr val="FF0000"/>
                </a:solidFill>
              </a:rPr>
              <a:t>65 </a:t>
            </a:r>
            <a:r>
              <a:rPr lang="sk-SK" sz="2000" b="1" dirty="0">
                <a:solidFill>
                  <a:srgbClr val="FF0000"/>
                </a:solidFill>
              </a:rPr>
              <a:t>ods. 4 </a:t>
            </a:r>
            <a:r>
              <a:rPr lang="sk-SK" sz="2000" b="1" dirty="0" smtClean="0">
                <a:solidFill>
                  <a:srgbClr val="FF0000"/>
                </a:solidFill>
              </a:rPr>
              <a:t>alebo </a:t>
            </a:r>
            <a:r>
              <a:rPr lang="sk-SK" sz="2000" b="1" dirty="0">
                <a:solidFill>
                  <a:srgbClr val="FF0000"/>
                </a:solidFill>
              </a:rPr>
              <a:t>5 školského zákona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68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668892" y="974453"/>
            <a:ext cx="10599291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2000" dirty="0"/>
              <a:t>Ods. 2: Riaditeľ strednej školy odošle </a:t>
            </a:r>
            <a:r>
              <a:rPr lang="sk-SK" sz="2000" b="1" dirty="0"/>
              <a:t>neprijatému</a:t>
            </a:r>
            <a:r>
              <a:rPr lang="sk-SK" sz="2000" dirty="0"/>
              <a:t> uchádzačovi </a:t>
            </a:r>
            <a:r>
              <a:rPr lang="sk-SK" sz="2000" b="1" dirty="0"/>
              <a:t>rozhodnutie o neprijatí najneskôr</a:t>
            </a:r>
            <a:r>
              <a:rPr lang="sk-SK" sz="2000" dirty="0"/>
              <a:t> v termíne podľa odseku 1 (</a:t>
            </a:r>
            <a:r>
              <a:rPr lang="sk-SK" sz="2000" b="1" dirty="0"/>
              <a:t>17. máj 2024 (piatok)</a:t>
            </a:r>
            <a:r>
              <a:rPr lang="sk-SK" sz="2000" dirty="0"/>
              <a:t>). </a:t>
            </a:r>
            <a:endParaRPr lang="sk-SK" sz="2000" dirty="0" smtClean="0"/>
          </a:p>
          <a:p>
            <a:pPr algn="just"/>
            <a:r>
              <a:rPr lang="sk-SK" sz="2000" b="1" dirty="0" smtClean="0"/>
              <a:t>Ak</a:t>
            </a:r>
            <a:r>
              <a:rPr lang="sk-SK" sz="2000" dirty="0" smtClean="0"/>
              <a:t> </a:t>
            </a:r>
            <a:r>
              <a:rPr lang="sk-SK" sz="2000" dirty="0"/>
              <a:t>riaditeľ strednej školy </a:t>
            </a:r>
            <a:r>
              <a:rPr lang="sk-SK" sz="2000" b="1" dirty="0"/>
              <a:t>rozhodne o prijatí</a:t>
            </a:r>
            <a:r>
              <a:rPr lang="sk-SK" sz="2000" dirty="0"/>
              <a:t> uchádzača, </a:t>
            </a:r>
            <a:r>
              <a:rPr lang="sk-SK" sz="2000" b="1" dirty="0"/>
              <a:t>informácia o jeho prijatí v zozname podľa odseku 1 sa považuje za rozhodnutie</a:t>
            </a:r>
            <a:r>
              <a:rPr lang="sk-SK" sz="2000" dirty="0"/>
              <a:t> o prijatí a deň zverejnenia zoznamu sa považuje za deň doručenia rozhodnutia o prijatí. </a:t>
            </a:r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r>
              <a:rPr lang="sk-SK" sz="2000" dirty="0" smtClean="0"/>
              <a:t>Ods</a:t>
            </a:r>
            <a:r>
              <a:rPr lang="sk-SK" sz="2000" dirty="0"/>
              <a:t>. 3: Ak bol uchádzač prijatý na vzdelávanie v strednej škole, uchádzač alebo zákonný zástupca neplnoletého uchádzača </a:t>
            </a:r>
            <a:r>
              <a:rPr lang="sk-SK" sz="2000" b="1" dirty="0"/>
              <a:t>písomne potvrdí strednej škole prijatie na vzdelávanie najneskôr do troch pracovných dní</a:t>
            </a:r>
            <a:r>
              <a:rPr lang="sk-SK" sz="2000" dirty="0"/>
              <a:t> od termínu podľa odseku 1 (aktuálne je to najneskôr do stredy, </a:t>
            </a:r>
            <a:r>
              <a:rPr lang="sk-SK" sz="2000" b="1" dirty="0">
                <a:solidFill>
                  <a:srgbClr val="FF0000"/>
                </a:solidFill>
              </a:rPr>
              <a:t>22. mája 2024</a:t>
            </a:r>
            <a:r>
              <a:rPr lang="sk-SK" sz="2000" dirty="0"/>
              <a:t>); </a:t>
            </a:r>
            <a:r>
              <a:rPr lang="sk-SK" sz="2000" b="1" dirty="0">
                <a:solidFill>
                  <a:srgbClr val="FF0000"/>
                </a:solidFill>
              </a:rPr>
              <a:t>ostatné rozhodnutia o prijatí</a:t>
            </a:r>
            <a:r>
              <a:rPr lang="sk-SK" sz="2000" dirty="0"/>
              <a:t>, ktoré sa vzťahujú na školy a odbory vzdelávania uvedené v prihláške na vzdelávanie, </a:t>
            </a:r>
            <a:r>
              <a:rPr lang="sk-SK" sz="2000" b="1" dirty="0">
                <a:solidFill>
                  <a:srgbClr val="FF0000"/>
                </a:solidFill>
              </a:rPr>
              <a:t>strácajú platnosť</a:t>
            </a:r>
            <a:r>
              <a:rPr lang="sk-SK" sz="2000" dirty="0"/>
              <a:t>. </a:t>
            </a:r>
            <a:r>
              <a:rPr lang="sk-SK" sz="2000" dirty="0">
                <a:solidFill>
                  <a:srgbClr val="FF0000"/>
                </a:solidFill>
              </a:rPr>
              <a:t>Až po </a:t>
            </a:r>
            <a:r>
              <a:rPr lang="sk-SK" sz="2000" dirty="0"/>
              <a:t>doručení písomného potvrdenia podľa prvej vety riaditeľ strednej školy </a:t>
            </a:r>
            <a:r>
              <a:rPr lang="sk-SK" sz="2000" b="1" dirty="0">
                <a:solidFill>
                  <a:srgbClr val="FF0000"/>
                </a:solidFill>
              </a:rPr>
              <a:t>vyhotoví rozhodnutie </a:t>
            </a:r>
            <a:r>
              <a:rPr lang="sk-SK" sz="2000" dirty="0"/>
              <a:t>o prijatí samostatne a </a:t>
            </a:r>
            <a:r>
              <a:rPr lang="sk-SK" sz="2000" b="1" dirty="0">
                <a:solidFill>
                  <a:srgbClr val="FF0000"/>
                </a:solidFill>
              </a:rPr>
              <a:t>odošle ho uchádzačovi do piatich pracovných dní od doručenia písomného potvrdenia (prijatia na štúdium)</a:t>
            </a:r>
            <a:r>
              <a:rPr lang="sk-SK" sz="2000" dirty="0"/>
              <a:t>. </a:t>
            </a:r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r>
              <a:rPr lang="sk-SK" sz="2000" b="1" dirty="0" smtClean="0">
                <a:solidFill>
                  <a:srgbClr val="FF0000"/>
                </a:solidFill>
              </a:rPr>
              <a:t>3 </a:t>
            </a:r>
            <a:r>
              <a:rPr lang="sk-SK" sz="2000" b="1" dirty="0">
                <a:solidFill>
                  <a:srgbClr val="FF0000"/>
                </a:solidFill>
              </a:rPr>
              <a:t>prac. dni: </a:t>
            </a:r>
            <a:r>
              <a:rPr lang="sk-SK" sz="2000" dirty="0"/>
              <a:t>Budeme pozerať na túto lehotu ako na hmotnoprávnu - musí byť na škole. </a:t>
            </a:r>
            <a:endParaRPr lang="sk-SK" sz="2000" dirty="0" smtClean="0"/>
          </a:p>
          <a:p>
            <a:pPr algn="just"/>
            <a:endParaRPr lang="sk-SK" sz="2000" dirty="0"/>
          </a:p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Pozor </a:t>
            </a:r>
            <a:r>
              <a:rPr lang="sk-SK" sz="2000" b="1" dirty="0">
                <a:solidFill>
                  <a:srgbClr val="FF0000"/>
                </a:solidFill>
              </a:rPr>
              <a:t>na vyznačovanie právoplatnosti vydaných rozhodnutí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02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788145" y="932838"/>
            <a:ext cx="10599290" cy="1292662"/>
          </a:xfrm>
          <a:prstGeom prst="rect">
            <a:avLst/>
          </a:prstGeom>
          <a:solidFill>
            <a:srgbClr val="004287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K otázke: </a:t>
            </a:r>
            <a:r>
              <a:rPr lang="sk-SK" sz="2800" b="1" dirty="0" smtClean="0">
                <a:solidFill>
                  <a:schemeClr val="bg1"/>
                </a:solidFill>
              </a:rPr>
              <a:t/>
            </a:r>
            <a:br>
              <a:rPr lang="sk-SK" sz="2800" b="1" dirty="0" smtClean="0">
                <a:solidFill>
                  <a:schemeClr val="bg1"/>
                </a:solidFill>
              </a:rPr>
            </a:br>
            <a:r>
              <a:rPr lang="sk-SK" sz="2800" b="1" dirty="0" smtClean="0">
                <a:solidFill>
                  <a:schemeClr val="bg1"/>
                </a:solidFill>
              </a:rPr>
              <a:t>Čo </a:t>
            </a:r>
            <a:r>
              <a:rPr lang="sk-SK" sz="2800" b="1" dirty="0">
                <a:solidFill>
                  <a:schemeClr val="bg1"/>
                </a:solidFill>
              </a:rPr>
              <a:t>v prípade, </a:t>
            </a:r>
            <a:r>
              <a:rPr lang="sk-SK" sz="2800" b="1" dirty="0" smtClean="0">
                <a:solidFill>
                  <a:schemeClr val="bg1"/>
                </a:solidFill>
              </a:rPr>
              <a:t>ak </a:t>
            </a:r>
            <a:r>
              <a:rPr lang="sk-SK" sz="2800" b="1" dirty="0">
                <a:solidFill>
                  <a:schemeClr val="bg1"/>
                </a:solidFill>
              </a:rPr>
              <a:t>ZZ1/2 písomne nepotvrdia prijatie (žiadnej SŠ)? </a:t>
            </a:r>
            <a:endParaRPr lang="sk-SK" sz="2800" b="1" dirty="0" smtClean="0">
              <a:solidFill>
                <a:schemeClr val="bg1"/>
              </a:solidFill>
            </a:endParaRPr>
          </a:p>
          <a:p>
            <a:pPr algn="ctr"/>
            <a:r>
              <a:rPr lang="sk-SK" sz="2800" b="1" dirty="0" smtClean="0">
                <a:solidFill>
                  <a:schemeClr val="bg1"/>
                </a:solidFill>
              </a:rPr>
              <a:t>Usmernenie </a:t>
            </a:r>
            <a:r>
              <a:rPr lang="sk-SK" sz="2800" b="1" dirty="0" err="1">
                <a:solidFill>
                  <a:schemeClr val="bg1"/>
                </a:solidFill>
              </a:rPr>
              <a:t>MŠVVaM</a:t>
            </a:r>
            <a:r>
              <a:rPr lang="sk-SK" sz="2800" b="1" dirty="0">
                <a:solidFill>
                  <a:schemeClr val="bg1"/>
                </a:solidFill>
              </a:rPr>
              <a:t> SR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4" y="2478566"/>
            <a:ext cx="10599291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2000" dirty="0"/>
              <a:t>• </a:t>
            </a:r>
            <a:r>
              <a:rPr lang="sk-SK" sz="2000" dirty="0" smtClean="0"/>
              <a:t>Vo </a:t>
            </a:r>
            <a:r>
              <a:rPr lang="sk-SK" sz="2000" dirty="0"/>
              <a:t>vzťahu k situácii, ak zákonný zástupca alebo plnoletý uchádzač nepotvrdí prijatie žiadnej strednej škole, sú z citovaného ustanovenia relevantné dve skutočnosti: </a:t>
            </a:r>
            <a:endParaRPr lang="sk-SK" sz="2000" dirty="0" smtClean="0"/>
          </a:p>
          <a:p>
            <a:pPr marL="285750" indent="-285750" algn="just">
              <a:buFontTx/>
              <a:buChar char="-"/>
            </a:pPr>
            <a:r>
              <a:rPr lang="sk-SK" sz="2000" b="1" dirty="0" smtClean="0"/>
              <a:t>na </a:t>
            </a:r>
            <a:r>
              <a:rPr lang="sk-SK" sz="2000" b="1" dirty="0"/>
              <a:t>potvrdenie sú ustanovené tri pracovné dni a </a:t>
            </a:r>
            <a:endParaRPr lang="sk-SK" sz="2000" b="1" dirty="0" smtClean="0"/>
          </a:p>
          <a:p>
            <a:pPr marL="285750" indent="-285750" algn="just">
              <a:buFontTx/>
              <a:buChar char="-"/>
            </a:pPr>
            <a:r>
              <a:rPr lang="sk-SK" sz="2000" b="1" dirty="0" smtClean="0"/>
              <a:t>vyhotovenie </a:t>
            </a:r>
            <a:r>
              <a:rPr lang="sk-SK" sz="2000" b="1" dirty="0"/>
              <a:t>rozhodnutia nasleduje až po doručení potvrdenia. </a:t>
            </a:r>
            <a:endParaRPr lang="sk-SK" sz="2000" b="1" dirty="0" smtClean="0"/>
          </a:p>
          <a:p>
            <a:pPr marL="285750" indent="-285750" algn="just">
              <a:buFontTx/>
              <a:buChar char="-"/>
            </a:pPr>
            <a:endParaRPr lang="sk-SK" sz="2000" dirty="0" smtClean="0"/>
          </a:p>
          <a:p>
            <a:pPr algn="just"/>
            <a:r>
              <a:rPr lang="sk-SK" sz="2000" dirty="0" smtClean="0"/>
              <a:t>• </a:t>
            </a:r>
            <a:r>
              <a:rPr lang="sk-SK" sz="2000" dirty="0"/>
              <a:t>Teda ak zákonný zástupca alebo plnoletý </a:t>
            </a:r>
            <a:r>
              <a:rPr lang="sk-SK" sz="2000" dirty="0" err="1"/>
              <a:t>UoZ</a:t>
            </a:r>
            <a:r>
              <a:rPr lang="sk-SK" sz="2000" dirty="0"/>
              <a:t> </a:t>
            </a:r>
            <a:r>
              <a:rPr lang="sk-SK" sz="2000" b="1" dirty="0"/>
              <a:t>nepotvrdí</a:t>
            </a:r>
            <a:r>
              <a:rPr lang="sk-SK" sz="2000" dirty="0"/>
              <a:t> prijatie žiadnej škole, </a:t>
            </a:r>
            <a:r>
              <a:rPr lang="sk-SK" sz="2000" b="1" dirty="0"/>
              <a:t>žiaden riaditeľ nevyhotoví rozhodnutie</a:t>
            </a:r>
            <a:r>
              <a:rPr lang="sk-SK" sz="2000" dirty="0"/>
              <a:t>. Zároveň, ak aj písomne potvrdí, ale až </a:t>
            </a:r>
            <a:r>
              <a:rPr lang="sk-SK" sz="2000" b="1" dirty="0"/>
              <a:t>po zákonnej lehote</a:t>
            </a:r>
            <a:r>
              <a:rPr lang="sk-SK" sz="2000" dirty="0"/>
              <a:t>, rozhodnutie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o </a:t>
            </a:r>
            <a:r>
              <a:rPr lang="sk-SK" sz="2000" dirty="0"/>
              <a:t>prijatí </a:t>
            </a:r>
            <a:r>
              <a:rPr lang="sk-SK" sz="2000" b="1" dirty="0"/>
              <a:t>stráca platnosť</a:t>
            </a:r>
            <a:r>
              <a:rPr lang="sk-SK" sz="2000" dirty="0"/>
              <a:t>. Ustanovenie § 68 ods. 1 školského zákona síce spája uvedenie informácie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o </a:t>
            </a:r>
            <a:r>
              <a:rPr lang="sk-SK" sz="2000" dirty="0"/>
              <a:t>prijatí v zozname za fikciu doručenia rozhodnutia, úplné nekonanie zákonného zástupcu alebo plnoletého uchádzača (nepotvrdí vôbec) je svojou povahou identické s tým, ak nekoná v zákonnej lehote (potvrdí neskoro), t. j. rozhodnutie stráca platnosť.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32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8CADF872-1CC3-A14D-9027-470926DC0848}"/>
              </a:ext>
            </a:extLst>
          </p:cNvPr>
          <p:cNvSpPr txBox="1"/>
          <p:nvPr/>
        </p:nvSpPr>
        <p:spPr>
          <a:xfrm>
            <a:off x="788145" y="1782037"/>
            <a:ext cx="10599291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2000" dirty="0"/>
              <a:t>Ods. 4: Proti rozhodnutiu riaditeľa strednej školy o neprijatí sa môže uchádzač alebo zákonný zástupca neplnoletého uchádzača </a:t>
            </a:r>
            <a:r>
              <a:rPr lang="sk-SK" sz="2000" b="1" dirty="0"/>
              <a:t>odvolať</a:t>
            </a:r>
            <a:r>
              <a:rPr lang="sk-SK" sz="2000" dirty="0"/>
              <a:t> v lehote </a:t>
            </a:r>
            <a:r>
              <a:rPr lang="sk-SK" sz="2000" b="1" dirty="0"/>
              <a:t>do piatich dní</a:t>
            </a:r>
            <a:r>
              <a:rPr lang="sk-SK" sz="2000" dirty="0"/>
              <a:t> odo dňa doručenia rozhodnutia. </a:t>
            </a:r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r>
              <a:rPr lang="sk-SK" sz="2000" dirty="0" smtClean="0"/>
              <a:t>Ods</a:t>
            </a:r>
            <a:r>
              <a:rPr lang="sk-SK" sz="2000" dirty="0"/>
              <a:t>. 6 : Uchádzač, ktorý na základe výsledkov prijímacej skúšky </a:t>
            </a:r>
            <a:r>
              <a:rPr lang="sk-SK" sz="2000" b="1" dirty="0"/>
              <a:t>nebol prijatý</a:t>
            </a:r>
            <a:r>
              <a:rPr lang="sk-SK" sz="2000" dirty="0"/>
              <a:t> na vzdelávanie v odbore vzdelávania uvedenom v prihláške na vzdelávanie </a:t>
            </a:r>
            <a:r>
              <a:rPr lang="sk-SK" sz="2000" b="1" dirty="0"/>
              <a:t>len z dôvodu naplnenia počtu</a:t>
            </a:r>
            <a:r>
              <a:rPr lang="sk-SK" sz="2000" dirty="0"/>
              <a:t> miest pre žiakov, ktorých možno prijať do tried prvého ročníka, </a:t>
            </a:r>
            <a:r>
              <a:rPr lang="sk-SK" sz="2000" b="1" dirty="0"/>
              <a:t>môže byť</a:t>
            </a:r>
            <a:r>
              <a:rPr lang="sk-SK" sz="2000" dirty="0"/>
              <a:t> v príslušnej strednej škole </a:t>
            </a:r>
            <a:r>
              <a:rPr lang="sk-SK" sz="2000" b="1" dirty="0"/>
              <a:t>prijatý</a:t>
            </a:r>
            <a:r>
              <a:rPr lang="sk-SK" sz="2000" dirty="0"/>
              <a:t>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na </a:t>
            </a:r>
            <a:r>
              <a:rPr lang="sk-SK" sz="2000" dirty="0"/>
              <a:t>vzdelávanie </a:t>
            </a:r>
            <a:r>
              <a:rPr lang="sk-SK" sz="2000" b="1" dirty="0"/>
              <a:t>v odbore</a:t>
            </a:r>
            <a:r>
              <a:rPr lang="sk-SK" sz="2000" dirty="0"/>
              <a:t> vzdelávania </a:t>
            </a:r>
            <a:r>
              <a:rPr lang="sk-SK" sz="2000" b="1" dirty="0"/>
              <a:t>z rovnakej skupiny</a:t>
            </a:r>
            <a:r>
              <a:rPr lang="sk-SK" sz="2000" dirty="0"/>
              <a:t>, ktorý nebol uvedený v prihláške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na </a:t>
            </a:r>
            <a:r>
              <a:rPr lang="sk-SK" sz="2000" dirty="0"/>
              <a:t>vzdelávanie, na nenaplnený počet miest, ak forma, obsah a rozsah prijímacej skúšky na vzdelávanie v tomto odbore vzdelávania sú rovnaké ako forma, obsah a rozsah absolvovanej prijímacej skúšky.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b="1" dirty="0" smtClean="0"/>
              <a:t>O </a:t>
            </a:r>
            <a:r>
              <a:rPr lang="sk-SK" sz="2000" b="1" dirty="0"/>
              <a:t>prijatie</a:t>
            </a:r>
            <a:r>
              <a:rPr lang="sk-SK" sz="2000" dirty="0"/>
              <a:t> na vzdelávanie podľa prvej vety </a:t>
            </a:r>
            <a:r>
              <a:rPr lang="sk-SK" sz="2000" b="1" dirty="0"/>
              <a:t>môže</a:t>
            </a:r>
            <a:r>
              <a:rPr lang="sk-SK" sz="2000" dirty="0"/>
              <a:t> uchádzač alebo zákonný zástupca neplnoletého uchádzača požiadať </a:t>
            </a:r>
            <a:r>
              <a:rPr lang="sk-SK" sz="2000" b="1" dirty="0"/>
              <a:t>do dvoch pracovných dní</a:t>
            </a:r>
            <a:r>
              <a:rPr lang="sk-SK" sz="2000" dirty="0"/>
              <a:t> od termínu podľa odseku 1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(</a:t>
            </a:r>
            <a:r>
              <a:rPr lang="sk-SK" sz="2000" b="1" dirty="0"/>
              <a:t>aktuálne - do utorka 21. mája 2024</a:t>
            </a:r>
            <a:r>
              <a:rPr lang="sk-SK" sz="2000" dirty="0"/>
              <a:t>); riaditeľ strednej školy rozhodne o prijatí </a:t>
            </a:r>
            <a:r>
              <a:rPr lang="sk-SK" sz="2000" dirty="0" smtClean="0"/>
              <a:t>bezodkladne.</a:t>
            </a:r>
            <a:endParaRPr lang="sk-SK" sz="2000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77C92422-2CF9-4F85-BA21-3750F8856B5A}"/>
              </a:ext>
            </a:extLst>
          </p:cNvPr>
          <p:cNvSpPr txBox="1"/>
          <p:nvPr/>
        </p:nvSpPr>
        <p:spPr>
          <a:xfrm>
            <a:off x="421560" y="6285904"/>
            <a:ext cx="554697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dirty="0">
                <a:solidFill>
                  <a:srgbClr val="004287"/>
                </a:solidFill>
              </a:rPr>
              <a:t>Prijímacie konanie v roku 2024 na školský rok 2024/2025</a:t>
            </a:r>
            <a:endParaRPr lang="sk-SK" sz="1400" dirty="0">
              <a:solidFill>
                <a:srgbClr val="004287"/>
              </a:solidFill>
            </a:endParaRPr>
          </a:p>
          <a:p>
            <a:r>
              <a:rPr lang="sk-SK" sz="1400" dirty="0" smtClean="0">
                <a:solidFill>
                  <a:srgbClr val="004287"/>
                </a:solidFill>
              </a:rPr>
              <a:t>RNDr</a:t>
            </a:r>
            <a:r>
              <a:rPr lang="sk-SK" sz="1400" dirty="0">
                <a:solidFill>
                  <a:srgbClr val="004287"/>
                </a:solidFill>
              </a:rPr>
              <a:t>. Martin Kotlár, PhD., MBA, LLM, </a:t>
            </a:r>
            <a:r>
              <a:rPr lang="sk-SK" sz="1400" dirty="0" err="1">
                <a:solidFill>
                  <a:srgbClr val="004287"/>
                </a:solidFill>
              </a:rPr>
              <a:t>MSc</a:t>
            </a:r>
            <a:r>
              <a:rPr lang="sk-SK" sz="1400" dirty="0">
                <a:solidFill>
                  <a:srgbClr val="004287"/>
                </a:solidFill>
              </a:rPr>
              <a:t>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5149008" y="74354"/>
          <a:ext cx="1877566" cy="685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Bitová mapa" r:id="rId4" imgW="2228571" imgH="800212" progId="Paint.Picture">
                  <p:embed/>
                </p:oleObj>
              </mc:Choice>
              <mc:Fallback>
                <p:oleObj name="Bitová mapa" r:id="rId4" imgW="2228571" imgH="800212" progId="Paint.Picture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008" y="74354"/>
                        <a:ext cx="1877566" cy="685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358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11834</TotalTime>
  <Words>1841</Words>
  <Application>Microsoft Office PowerPoint</Application>
  <PresentationFormat>Širokouhlá</PresentationFormat>
  <Paragraphs>135</Paragraphs>
  <Slides>12</Slides>
  <Notes>12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Bitová mapa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Schrenkel</dc:creator>
  <cp:lastModifiedBy>Martin Kotlár</cp:lastModifiedBy>
  <cp:revision>110</cp:revision>
  <dcterms:created xsi:type="dcterms:W3CDTF">2018-01-31T17:30:53Z</dcterms:created>
  <dcterms:modified xsi:type="dcterms:W3CDTF">2024-04-22T07:17:16Z</dcterms:modified>
</cp:coreProperties>
</file>