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2"/>
  </p:sldMasterIdLst>
  <p:notesMasterIdLst>
    <p:notesMasterId r:id="rId20"/>
  </p:notesMasterIdLst>
  <p:handoutMasterIdLst>
    <p:handoutMasterId r:id="rId21"/>
  </p:handoutMasterIdLst>
  <p:sldIdLst>
    <p:sldId id="283" r:id="rId3"/>
    <p:sldId id="282" r:id="rId4"/>
    <p:sldId id="259" r:id="rId5"/>
    <p:sldId id="262" r:id="rId6"/>
    <p:sldId id="270" r:id="rId7"/>
    <p:sldId id="271" r:id="rId8"/>
    <p:sldId id="273" r:id="rId9"/>
    <p:sldId id="269" r:id="rId10"/>
    <p:sldId id="274" r:id="rId11"/>
    <p:sldId id="281" r:id="rId12"/>
    <p:sldId id="280" r:id="rId13"/>
    <p:sldId id="277" r:id="rId14"/>
    <p:sldId id="275" r:id="rId15"/>
    <p:sldId id="276" r:id="rId16"/>
    <p:sldId id="279" r:id="rId17"/>
    <p:sldId id="284" r:id="rId18"/>
    <p:sldId id="268" r:id="rId19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30" autoAdjust="0"/>
    <p:restoredTop sz="85267" autoAdjust="0"/>
  </p:normalViewPr>
  <p:slideViewPr>
    <p:cSldViewPr>
      <p:cViewPr varScale="1">
        <p:scale>
          <a:sx n="97" d="100"/>
          <a:sy n="97" d="100"/>
        </p:scale>
        <p:origin x="16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sk-SK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680" y="0"/>
            <a:ext cx="2945454" cy="49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endParaRPr lang="sk-SK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796"/>
            <a:ext cx="2945454" cy="49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pitchFamily="34" charset="0"/>
              </a:defRPr>
            </a:lvl1pPr>
          </a:lstStyle>
          <a:p>
            <a:endParaRPr lang="sk-SK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680" y="9430796"/>
            <a:ext cx="2945454" cy="495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pitchFamily="34" charset="0"/>
              </a:defRPr>
            </a:lvl1pPr>
          </a:lstStyle>
          <a:p>
            <a:fld id="{3C08D92A-1992-4446-80D3-F3F928CFF358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7774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sk-SK"/>
              <a:t>*</a:t>
            </a:r>
            <a:endParaRPr lang="sk-SK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2" y="0"/>
            <a:ext cx="2945454" cy="49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sk-SK"/>
              <a:t>16.7.1996</a:t>
            </a:r>
            <a:endParaRPr lang="sk-SK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226" y="4716247"/>
            <a:ext cx="4987224" cy="4466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493"/>
            <a:ext cx="2945454" cy="49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sk-SK"/>
              <a:t>*</a:t>
            </a:r>
            <a:endParaRPr lang="sk-SK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2" y="9432493"/>
            <a:ext cx="2945454" cy="49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pitchFamily="34" charset="0"/>
              </a:defRPr>
            </a:lvl1pPr>
          </a:lstStyle>
          <a:p>
            <a:r>
              <a:rPr lang="sk-SK"/>
              <a:t>##</a:t>
            </a:r>
            <a:endParaRPr lang="sk-SK" sz="1200" i="0"/>
          </a:p>
        </p:txBody>
      </p:sp>
    </p:spTree>
    <p:extLst>
      <p:ext uri="{BB962C8B-B14F-4D97-AF65-F5344CB8AC3E}">
        <p14:creationId xmlns:p14="http://schemas.microsoft.com/office/powerpoint/2010/main" val="17514575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*</a:t>
            </a:r>
            <a:endParaRPr lang="sk-SK" sz="1200" i="0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sk-SK" smtClean="0"/>
              <a:t>16.7.1996</a:t>
            </a:r>
            <a:endParaRPr lang="sk-SK" sz="1200" i="0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k-SK" smtClean="0"/>
              <a:t>*</a:t>
            </a:r>
            <a:endParaRPr lang="sk-SK" sz="1200" i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sk-SK" smtClean="0"/>
              <a:t>##</a:t>
            </a:r>
            <a:endParaRPr lang="sk-SK" sz="1200" i="0"/>
          </a:p>
        </p:txBody>
      </p:sp>
    </p:spTree>
    <p:extLst>
      <p:ext uri="{BB962C8B-B14F-4D97-AF65-F5344CB8AC3E}">
        <p14:creationId xmlns:p14="http://schemas.microsoft.com/office/powerpoint/2010/main" val="709961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hlavičku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sk-SK" smtClean="0"/>
              <a:t>*</a:t>
            </a:r>
            <a:endParaRPr lang="sk-SK" sz="1200" i="0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sk-SK" smtClean="0"/>
              <a:t>16.7.1996</a:t>
            </a:r>
            <a:endParaRPr lang="sk-SK" sz="1200" i="0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k-SK" smtClean="0"/>
              <a:t>*</a:t>
            </a:r>
            <a:endParaRPr lang="sk-SK" sz="1200" i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sk-SK" smtClean="0"/>
              <a:t>##</a:t>
            </a:r>
            <a:endParaRPr lang="sk-SK" sz="1200" i="0"/>
          </a:p>
        </p:txBody>
      </p:sp>
    </p:spTree>
    <p:extLst>
      <p:ext uri="{BB962C8B-B14F-4D97-AF65-F5344CB8AC3E}">
        <p14:creationId xmlns:p14="http://schemas.microsoft.com/office/powerpoint/2010/main" val="1956769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58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8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58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8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k-SK" noProof="0" smtClean="0"/>
              <a:t>Upravte štýly predlohy textu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sk-SK" noProof="0" smtClean="0"/>
              <a:t>Kliknutím upravte štýl predlohy podnadpisov</a:t>
            </a:r>
          </a:p>
        </p:txBody>
      </p:sp>
      <p:sp>
        <p:nvSpPr>
          <p:cNvPr id="358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sk-SK"/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sk-SK"/>
          </a:p>
        </p:txBody>
      </p:sp>
      <p:sp>
        <p:nvSpPr>
          <p:cNvPr id="358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5F60F8-AB9D-422E-B0E2-FB0E1D3A815E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35DB2-3377-4675-A0B9-B67D45C06E01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29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192757-EBFA-4CD6-BFDF-F5013D38D4A8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925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56FD26-1081-4D88-8E1D-E8A38AD3CD3C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172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BA981-F986-4F98-B484-C1B2A2B8476A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385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F80A19-F975-4EC1-A382-02B2EFA1381E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062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1EFB31-5701-473D-BC1C-1AF916FF5C6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891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9E253-55DE-431F-9B7E-8E5D4E260F95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4601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A84A3-4BCD-4678-AEBE-03B2C9FD80B1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680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B0C9A-F7D5-46AE-8C95-678F0958A178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411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40462-0FFE-4F25-928C-67B7D5C695AC}" type="slidenum">
              <a:rPr lang="sk-SK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8063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sk-SK" sz="2400">
              <a:latin typeface="Tahoma" pitchFamily="34" charset="0"/>
            </a:endParaRP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FE024869-A272-46B5-80BC-458B68E356E0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russ-ke.sk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rinfo.iedu.sk/vykazy/V3/V3_01" TargetMode="External"/><Relationship Id="rId2" Type="http://schemas.openxmlformats.org/officeDocument/2006/relationships/hyperlink" Target="https://crinfo.iedu.sk/vykazy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rinfo.iedu.sk/vykazy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rinfo.iedu.sk/vykazy/V40/Pokyn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ss-ke.sk/" TargetMode="External"/><Relationship Id="rId2" Type="http://schemas.openxmlformats.org/officeDocument/2006/relationships/hyperlink" Target="mailto:klaudia.miklodova@russ-ke.s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russ-ke.s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russ-ke.s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1.jpg@01D7AAD9.B5F7A590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Bezúhonnosť</a:t>
            </a:r>
            <a:r>
              <a:rPr lang="sk-SK" dirty="0"/>
              <a:t> </a:t>
            </a:r>
            <a:r>
              <a:rPr lang="sk-SK" sz="2400" dirty="0"/>
              <a:t>- zákon č. 138/2019 Z. z. o</a:t>
            </a:r>
            <a:r>
              <a:rPr lang="sk-SK" dirty="0"/>
              <a:t> </a:t>
            </a:r>
            <a:r>
              <a:rPr lang="sk-SK" sz="2000" dirty="0"/>
              <a:t>pedagogických zamestnancoch a odborných </a:t>
            </a:r>
            <a:r>
              <a:rPr lang="sk-SK" sz="2000" dirty="0" smtClean="0"/>
              <a:t>zamestnancoch</a:t>
            </a:r>
            <a:endParaRPr lang="sk-SK" sz="20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Metodické usmernenie a pomôcka – prezentácia z minulého roka na webe RUŠS (stále aktuálna)</a:t>
            </a:r>
          </a:p>
          <a:p>
            <a:pPr marL="0" indent="0">
              <a:buNone/>
            </a:pPr>
            <a:r>
              <a:rPr lang="sk-SK" sz="2000" dirty="0" smtClean="0"/>
              <a:t> </a:t>
            </a:r>
            <a:endParaRPr lang="sk-SK" sz="2000" dirty="0">
              <a:hlinkClick r:id="rId2"/>
            </a:endParaRPr>
          </a:p>
          <a:p>
            <a:r>
              <a:rPr lang="sk-SK" dirty="0" smtClean="0">
                <a:hlinkClick r:id="rId2"/>
              </a:rPr>
              <a:t>www.russ-ke.sk</a:t>
            </a:r>
            <a:r>
              <a:rPr lang="sk-SK" dirty="0" smtClean="0"/>
              <a:t> - </a:t>
            </a:r>
            <a:r>
              <a:rPr lang="sk-SK" b="1" dirty="0"/>
              <a:t>Hlavné témy  </a:t>
            </a:r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4005064"/>
            <a:ext cx="2915057" cy="1895740"/>
          </a:xfrm>
          <a:prstGeom prst="rect">
            <a:avLst/>
          </a:prstGeom>
        </p:spPr>
      </p:pic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2417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z="2000" dirty="0"/>
              <a:t>Vyplnený výkaz musí byť </a:t>
            </a:r>
            <a:r>
              <a:rPr lang="sk-SK" sz="2000" b="1" dirty="0"/>
              <a:t>najneskôr do 30. 09. 2024 </a:t>
            </a:r>
            <a:r>
              <a:rPr lang="sk-SK" sz="2000" dirty="0"/>
              <a:t>na CRINFO </a:t>
            </a:r>
            <a:r>
              <a:rPr lang="sk-SK" sz="2000" b="1" dirty="0"/>
              <a:t>v stave odoslaný</a:t>
            </a:r>
            <a:r>
              <a:rPr lang="sk-SK" sz="2000" dirty="0"/>
              <a:t> (keď budete mať hotový EDUZBER a V40</a:t>
            </a:r>
            <a:r>
              <a:rPr lang="sk-SK" sz="2000" dirty="0" smtClean="0"/>
              <a:t>)</a:t>
            </a:r>
          </a:p>
          <a:p>
            <a:pPr lvl="0"/>
            <a:endParaRPr lang="sk-SK" sz="2000" dirty="0"/>
          </a:p>
          <a:p>
            <a:r>
              <a:rPr lang="sk-SK" sz="2000" dirty="0"/>
              <a:t>Metodické pokyny, príručky, pomôcky k zberom, odpovede na najčastejšie otázky a iné usmernenia na </a:t>
            </a:r>
            <a:r>
              <a:rPr lang="sk-SK" sz="2000" b="1" dirty="0">
                <a:hlinkClick r:id="rId2"/>
              </a:rPr>
              <a:t>https://crinfo.iedu.sk/vykazy/</a:t>
            </a:r>
            <a:r>
              <a:rPr lang="sk-SK" sz="2000" b="1" dirty="0"/>
              <a:t> </a:t>
            </a:r>
            <a:endParaRPr lang="sk-SK" sz="2000" b="1" dirty="0" smtClean="0"/>
          </a:p>
          <a:p>
            <a:endParaRPr lang="sk-SK" sz="2000" b="1" dirty="0"/>
          </a:p>
          <a:p>
            <a:r>
              <a:rPr lang="sk-SK" sz="2000" b="1" u="sng" dirty="0">
                <a:hlinkClick r:id="rId3"/>
              </a:rPr>
              <a:t>Pokyny ako vypĺňať údaje v školskom informačnom</a:t>
            </a:r>
            <a:endParaRPr lang="sk-SK" sz="2000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2754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20688"/>
            <a:ext cx="7793037" cy="1055712"/>
          </a:xfrm>
        </p:spPr>
        <p:txBody>
          <a:bodyPr/>
          <a:lstStyle/>
          <a:p>
            <a:r>
              <a:rPr lang="sk-SK" i="1" dirty="0" smtClean="0"/>
              <a:t/>
            </a:r>
            <a:br>
              <a:rPr lang="sk-SK" i="1" dirty="0" smtClean="0"/>
            </a:br>
            <a:r>
              <a:rPr lang="sk-SK" i="1" dirty="0"/>
              <a:t/>
            </a:r>
            <a:br>
              <a:rPr lang="sk-SK" i="1" dirty="0"/>
            </a:br>
            <a:r>
              <a:rPr lang="sk-SK" i="1" dirty="0" smtClean="0"/>
              <a:t/>
            </a:r>
            <a:br>
              <a:rPr lang="sk-SK" i="1" dirty="0" smtClean="0"/>
            </a:br>
            <a:r>
              <a:rPr lang="sk-SK" i="1" dirty="0"/>
              <a:t/>
            </a:r>
            <a:br>
              <a:rPr lang="sk-SK" i="1" dirty="0"/>
            </a:br>
            <a:r>
              <a:rPr lang="sk-SK" i="1" dirty="0" smtClean="0"/>
              <a:t>                                                   </a:t>
            </a:r>
            <a:br>
              <a:rPr lang="sk-SK" i="1" dirty="0" smtClean="0"/>
            </a:br>
            <a:r>
              <a:rPr lang="sk-SK" sz="2400" b="1" dirty="0" smtClean="0">
                <a:solidFill>
                  <a:srgbClr val="FF0000"/>
                </a:solidFill>
              </a:rPr>
              <a:t>Najčastejšie </a:t>
            </a:r>
            <a:r>
              <a:rPr lang="sk-SK" sz="2400" b="1" dirty="0">
                <a:solidFill>
                  <a:srgbClr val="FF0000"/>
                </a:solidFill>
              </a:rPr>
              <a:t>chyby minulý rok</a:t>
            </a:r>
            <a:r>
              <a:rPr lang="sk-SK" i="1" dirty="0"/>
              <a:t/>
            </a:r>
            <a:br>
              <a:rPr lang="sk-SK" i="1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11560" y="2017712"/>
            <a:ext cx="8532440" cy="4840287"/>
          </a:xfrm>
        </p:spPr>
        <p:txBody>
          <a:bodyPr/>
          <a:lstStyle/>
          <a:p>
            <a:pPr marL="0" lvl="0" indent="0">
              <a:buNone/>
            </a:pPr>
            <a:r>
              <a:rPr lang="sk-SK" sz="1800" dirty="0" smtClean="0"/>
              <a:t>* Výkazy neboli v stave odoslaný (boli buď prázdny, alebo uložený)</a:t>
            </a:r>
          </a:p>
          <a:p>
            <a:pPr marL="0" lvl="0" indent="0">
              <a:buNone/>
            </a:pPr>
            <a:endParaRPr lang="sk-SK" sz="1800" i="1" dirty="0" smtClean="0"/>
          </a:p>
          <a:p>
            <a:pPr marL="0" lvl="0" indent="0">
              <a:buNone/>
            </a:pPr>
            <a:r>
              <a:rPr lang="sk-SK" sz="1800" i="1" dirty="0"/>
              <a:t>*</a:t>
            </a:r>
            <a:r>
              <a:rPr lang="sk-SK" sz="1800" i="1" dirty="0" smtClean="0"/>
              <a:t>V3 </a:t>
            </a:r>
            <a:r>
              <a:rPr lang="sk-SK" sz="1800" i="1" dirty="0"/>
              <a:t>a V4 </a:t>
            </a:r>
            <a:r>
              <a:rPr lang="sk-SK" sz="1800" i="1" dirty="0" smtClean="0"/>
              <a:t> - základná a špeciálna škola/trieda</a:t>
            </a:r>
          </a:p>
          <a:p>
            <a:pPr marL="0" lvl="0" indent="0">
              <a:buNone/>
            </a:pPr>
            <a:r>
              <a:rPr lang="sk-SK" sz="1800" dirty="0" smtClean="0"/>
              <a:t>- I</a:t>
            </a:r>
            <a:r>
              <a:rPr lang="sk-SK" sz="1800" dirty="0"/>
              <a:t>. oddiel – editovateľný (odchod žiakov zo </a:t>
            </a:r>
            <a:r>
              <a:rPr lang="sk-SK" sz="1800" dirty="0" smtClean="0"/>
              <a:t>školy-nepokračujú na rovnakom type)</a:t>
            </a:r>
            <a:endParaRPr lang="sk-SK" sz="1800" dirty="0"/>
          </a:p>
          <a:p>
            <a:pPr marL="0" lvl="0" indent="0">
              <a:buNone/>
            </a:pPr>
            <a:r>
              <a:rPr lang="sk-SK" sz="1800" dirty="0" smtClean="0"/>
              <a:t>- chybný </a:t>
            </a:r>
            <a:r>
              <a:rPr lang="sk-SK" sz="1800" dirty="0"/>
              <a:t>kód organizácia vyučovania na 1.-4</a:t>
            </a:r>
            <a:r>
              <a:rPr lang="sk-SK" sz="1800" dirty="0" smtClean="0"/>
              <a:t>.</a:t>
            </a:r>
            <a:endParaRPr lang="sk-SK" sz="1800" dirty="0"/>
          </a:p>
          <a:p>
            <a:pPr lvl="0">
              <a:buFontTx/>
              <a:buChar char="-"/>
            </a:pPr>
            <a:endParaRPr lang="sk-SK" sz="1800" i="1" dirty="0"/>
          </a:p>
          <a:p>
            <a:pPr marL="0" lvl="0" indent="0">
              <a:buNone/>
            </a:pPr>
            <a:r>
              <a:rPr lang="sk-SK" sz="1800" i="1" dirty="0" smtClean="0"/>
              <a:t>*V1 – materská škola</a:t>
            </a:r>
          </a:p>
          <a:p>
            <a:pPr marL="0" lvl="0" indent="0">
              <a:buNone/>
            </a:pPr>
            <a:r>
              <a:rPr lang="sk-SK" sz="1800" dirty="0" smtClean="0"/>
              <a:t>-  </a:t>
            </a:r>
            <a:r>
              <a:rPr lang="sk-SK" sz="1800" dirty="0"/>
              <a:t>počet tried – </a:t>
            </a:r>
            <a:r>
              <a:rPr lang="sk-SK" sz="1800" dirty="0" smtClean="0"/>
              <a:t>je editovateľný-dá sa prepísať priamo vo výkaze </a:t>
            </a:r>
            <a:r>
              <a:rPr lang="sk-SK" sz="1800" dirty="0"/>
              <a:t>(aj celkový </a:t>
            </a:r>
            <a:r>
              <a:rPr lang="sk-SK" sz="1800" dirty="0" smtClean="0"/>
              <a:t>aj PPV, počet samostatných tried PPV, kde sú iba </a:t>
            </a:r>
            <a:r>
              <a:rPr lang="sk-SK" sz="1800" dirty="0" err="1" smtClean="0"/>
              <a:t>prípravkári</a:t>
            </a:r>
            <a:r>
              <a:rPr lang="sk-SK" sz="1800" dirty="0" smtClean="0"/>
              <a:t>)</a:t>
            </a:r>
            <a:endParaRPr lang="sk-SK" sz="1800" dirty="0"/>
          </a:p>
          <a:p>
            <a:pPr lvl="0">
              <a:buFontTx/>
              <a:buChar char="-"/>
            </a:pPr>
            <a:r>
              <a:rPr lang="sk-SK" sz="1800" dirty="0" smtClean="0"/>
              <a:t>nevyplnená </a:t>
            </a:r>
            <a:r>
              <a:rPr lang="sk-SK" sz="1800" dirty="0"/>
              <a:t>plánovaná kapacita, počet </a:t>
            </a:r>
            <a:r>
              <a:rPr lang="sk-SK" sz="1800" dirty="0" smtClean="0"/>
              <a:t>žiadostí, </a:t>
            </a:r>
            <a:r>
              <a:rPr lang="sk-SK" sz="1800" dirty="0"/>
              <a:t>ktorým sa nevyhovelo, </a:t>
            </a:r>
            <a:r>
              <a:rPr lang="sk-SK" sz="1800" dirty="0" smtClean="0"/>
              <a:t>mesačný </a:t>
            </a:r>
            <a:r>
              <a:rPr lang="sk-SK" sz="1800" dirty="0"/>
              <a:t>príspevok na školné – ú</a:t>
            </a:r>
            <a:r>
              <a:rPr lang="sk-SK" sz="1800" dirty="0" smtClean="0"/>
              <a:t>daje ťahá zo ŠIS, nebolo to tam vyplnené</a:t>
            </a:r>
          </a:p>
          <a:p>
            <a:pPr marL="0" lvl="0" indent="0">
              <a:buNone/>
            </a:pPr>
            <a:r>
              <a:rPr lang="sk-SK" sz="1800" dirty="0" smtClean="0"/>
              <a:t>*Stredné školy – do 31.8. nutné poslať dávky za absolventov 2023/2024</a:t>
            </a:r>
          </a:p>
          <a:p>
            <a:pPr marL="0" lvl="0" indent="0">
              <a:buNone/>
            </a:pPr>
            <a:r>
              <a:rPr lang="sk-SK" sz="1800" dirty="0" smtClean="0"/>
              <a:t>* MODUL škola – nevyplnené údaje o učebniach, kapacitách, štipendiách a </a:t>
            </a:r>
            <a:r>
              <a:rPr lang="sk-SK" sz="1800" dirty="0" err="1" smtClean="0"/>
              <a:t>pod.l</a:t>
            </a:r>
            <a:endParaRPr lang="sk-SK" sz="1800" dirty="0" smtClean="0"/>
          </a:p>
          <a:p>
            <a:pPr lvl="0">
              <a:buFontTx/>
              <a:buChar char="-"/>
            </a:pPr>
            <a:endParaRPr lang="sk-SK" sz="1800" i="1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3044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Rôzne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000" dirty="0" smtClean="0"/>
              <a:t>Výkazy V1, V2, V3, V4, VZAM </a:t>
            </a:r>
            <a:r>
              <a:rPr lang="sk-SK" sz="2000" b="1" u="sng" dirty="0" smtClean="0"/>
              <a:t>sa na RUŠS neposielajú </a:t>
            </a:r>
            <a:r>
              <a:rPr lang="sk-SK" sz="2000" dirty="0" smtClean="0"/>
              <a:t>(poštou, ani osobne)</a:t>
            </a:r>
          </a:p>
          <a:p>
            <a:r>
              <a:rPr lang="sk-SK" sz="2000" dirty="0" smtClean="0"/>
              <a:t>Ak sa v </a:t>
            </a:r>
            <a:r>
              <a:rPr lang="sk-SK" sz="2000" b="1" dirty="0" smtClean="0"/>
              <a:t>MŠ tento rok navýšil počet tried </a:t>
            </a:r>
            <a:r>
              <a:rPr lang="sk-SK" sz="2000" dirty="0" smtClean="0"/>
              <a:t>oproti minulému roku, dajte to prosím vedieť na RUŠS KE (dofinancovanie podielových daní do 31.12. z normatívu)</a:t>
            </a:r>
          </a:p>
          <a:p>
            <a:pPr marL="0" indent="0">
              <a:buNone/>
            </a:pPr>
            <a:endParaRPr lang="sk-SK" sz="2000" dirty="0" smtClean="0"/>
          </a:p>
          <a:p>
            <a:r>
              <a:rPr lang="sk-SK" sz="2000" dirty="0" smtClean="0"/>
              <a:t>Výkaz </a:t>
            </a:r>
            <a:r>
              <a:rPr lang="sk-SK" sz="2000" b="1" u="sng" dirty="0" smtClean="0"/>
              <a:t>V40</a:t>
            </a:r>
            <a:r>
              <a:rPr lang="sk-SK" sz="2000" dirty="0" smtClean="0"/>
              <a:t> neposielajú na RUŠS KE školy ani zriaďovatelia, </a:t>
            </a:r>
            <a:r>
              <a:rPr lang="sk-SK" sz="2000" b="1" u="sng" dirty="0" smtClean="0"/>
              <a:t>iba obce/mestá</a:t>
            </a:r>
          </a:p>
          <a:p>
            <a:pPr marL="0" indent="0">
              <a:buNone/>
            </a:pPr>
            <a:endParaRPr lang="sk-SK" sz="2000" b="1" u="sng" dirty="0" smtClean="0"/>
          </a:p>
          <a:p>
            <a:r>
              <a:rPr lang="sk-SK" sz="2000" dirty="0"/>
              <a:t>Poštou (osobne) sa na RUŠS KE posielajú iba výkazy V18, V19, V24, V40 protokol obce/mesta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8484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Rôzne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27584" y="2017713"/>
            <a:ext cx="8127504" cy="4114800"/>
          </a:xfrm>
        </p:spPr>
        <p:txBody>
          <a:bodyPr/>
          <a:lstStyle/>
          <a:p>
            <a:r>
              <a:rPr lang="sk-SK" sz="2000" dirty="0" smtClean="0"/>
              <a:t>Export </a:t>
            </a:r>
            <a:r>
              <a:rPr lang="sk-SK" sz="2000" dirty="0"/>
              <a:t>údajov do RIS-u škola zadáva podľa stavu k 15. 09. </a:t>
            </a:r>
            <a:r>
              <a:rPr lang="sk-SK" sz="2000" dirty="0" smtClean="0"/>
              <a:t>2024</a:t>
            </a:r>
          </a:p>
          <a:p>
            <a:pPr marL="0" indent="0">
              <a:buNone/>
            </a:pPr>
            <a:r>
              <a:rPr lang="sk-SK" sz="2000" dirty="0"/>
              <a:t> </a:t>
            </a:r>
            <a:r>
              <a:rPr lang="sk-SK" sz="2000" dirty="0" smtClean="0"/>
              <a:t>   Zber </a:t>
            </a:r>
            <a:r>
              <a:rPr lang="sk-SK" sz="2000" dirty="0"/>
              <a:t>údajov sa začne </a:t>
            </a:r>
            <a:r>
              <a:rPr lang="sk-SK" sz="2000" dirty="0" smtClean="0"/>
              <a:t>od 15</a:t>
            </a:r>
            <a:r>
              <a:rPr lang="sk-SK" sz="2000" dirty="0"/>
              <a:t>. 09. </a:t>
            </a:r>
            <a:r>
              <a:rPr lang="sk-SK" sz="2000" dirty="0" smtClean="0"/>
              <a:t>2024 </a:t>
            </a:r>
          </a:p>
          <a:p>
            <a:pPr marL="0" indent="0">
              <a:buNone/>
            </a:pPr>
            <a:endParaRPr lang="sk-SK" sz="2000" dirty="0"/>
          </a:p>
          <a:p>
            <a:r>
              <a:rPr lang="sk-SK" sz="2000" b="1" dirty="0" smtClean="0"/>
              <a:t>Heslá do RIS</a:t>
            </a:r>
          </a:p>
          <a:p>
            <a:pPr>
              <a:buFontTx/>
              <a:buChar char="-"/>
            </a:pPr>
            <a:r>
              <a:rPr lang="sk-SK" sz="1800" dirty="0" smtClean="0"/>
              <a:t>Školy budú mať pridelené nové heslá, zaslané </a:t>
            </a:r>
            <a:r>
              <a:rPr lang="sk-SK" sz="1800" dirty="0"/>
              <a:t>9</a:t>
            </a:r>
            <a:r>
              <a:rPr lang="sk-SK" sz="1800" dirty="0" smtClean="0"/>
              <a:t>. </a:t>
            </a:r>
            <a:r>
              <a:rPr lang="sk-SK" sz="1800" dirty="0"/>
              <a:t>septembra </a:t>
            </a:r>
            <a:r>
              <a:rPr lang="sk-SK" sz="1800" dirty="0" smtClean="0"/>
              <a:t>2024 mailom, </a:t>
            </a:r>
          </a:p>
          <a:p>
            <a:pPr marL="0" indent="0">
              <a:buNone/>
            </a:pPr>
            <a:r>
              <a:rPr lang="sk-SK" sz="1800" dirty="0"/>
              <a:t> </a:t>
            </a:r>
            <a:r>
              <a:rPr lang="sk-SK" sz="1800" dirty="0" smtClean="0"/>
              <a:t>    zriaďovateľom boli heslá poslané poštou v auguste</a:t>
            </a:r>
          </a:p>
          <a:p>
            <a:pPr marL="0" indent="0">
              <a:buNone/>
            </a:pPr>
            <a:endParaRPr lang="sk-SK" sz="1800" dirty="0" smtClean="0"/>
          </a:p>
          <a:p>
            <a:r>
              <a:rPr lang="sk-SK" sz="2000" b="1" dirty="0" smtClean="0"/>
              <a:t>Opravy </a:t>
            </a:r>
            <a:r>
              <a:rPr lang="sk-SK" sz="2000" b="1" dirty="0"/>
              <a:t>výkazov</a:t>
            </a:r>
          </a:p>
          <a:p>
            <a:pPr marL="0" indent="0">
              <a:buNone/>
            </a:pPr>
            <a:r>
              <a:rPr lang="sk-SK" sz="2000" dirty="0" smtClean="0"/>
              <a:t>- </a:t>
            </a:r>
            <a:r>
              <a:rPr lang="sk-SK" sz="1800" dirty="0" smtClean="0"/>
              <a:t>opravy odoslaných výkazov v RIS sa môžu realizovať len po zamietnutí výkazu RUŠS</a:t>
            </a:r>
          </a:p>
          <a:p>
            <a:pPr>
              <a:buFontTx/>
              <a:buChar char="-"/>
            </a:pPr>
            <a:endParaRPr lang="sk-SK" sz="2000" dirty="0" smtClean="0"/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8053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Rôzne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z="1800" dirty="0" smtClean="0"/>
              <a:t>98% </a:t>
            </a:r>
            <a:r>
              <a:rPr lang="sk-SK" sz="1800" dirty="0"/>
              <a:t>údajov bude načítaných zo školského informačného </a:t>
            </a:r>
            <a:r>
              <a:rPr lang="sk-SK" sz="1800" dirty="0" smtClean="0"/>
              <a:t>systému, ostatné </a:t>
            </a:r>
            <a:r>
              <a:rPr lang="sk-SK" sz="1800" dirty="0"/>
              <a:t>údaje sa doplnia manuálne; údaje, ktoré sa do výkazov načítajú z RIS-u, nie je možné manuálne opravovať; ak údaje o počte detí a žiakov nesúhlasia </a:t>
            </a:r>
            <a:r>
              <a:rPr lang="sk-SK" sz="1800" dirty="0" smtClean="0"/>
              <a:t>so skutočnosťou, </a:t>
            </a:r>
            <a:r>
              <a:rPr lang="sk-SK" sz="1800" dirty="0"/>
              <a:t>je potrebné postupovať nasledovne: </a:t>
            </a:r>
          </a:p>
          <a:p>
            <a:pPr marL="0" lvl="0" indent="0">
              <a:buNone/>
            </a:pPr>
            <a:r>
              <a:rPr lang="sk-SK" sz="1800" dirty="0" smtClean="0"/>
              <a:t>1. skontrolovať </a:t>
            </a:r>
            <a:r>
              <a:rPr lang="sk-SK" sz="1800" dirty="0"/>
              <a:t>údaje o deťoch a žiakoch v ŠIS (v </a:t>
            </a:r>
            <a:r>
              <a:rPr lang="sk-SK" sz="1800" dirty="0" err="1"/>
              <a:t>ascAgende</a:t>
            </a:r>
            <a:r>
              <a:rPr lang="sk-SK" sz="1800" dirty="0"/>
              <a:t> alebo v </a:t>
            </a:r>
            <a:r>
              <a:rPr lang="sk-SK" sz="1800" dirty="0" smtClean="0"/>
              <a:t>    </a:t>
            </a:r>
            <a:r>
              <a:rPr lang="sk-SK" sz="1800" dirty="0" err="1" smtClean="0"/>
              <a:t>eSkole</a:t>
            </a:r>
            <a:r>
              <a:rPr lang="sk-SK" sz="1800" dirty="0"/>
              <a:t>) a </a:t>
            </a:r>
            <a:r>
              <a:rPr lang="sk-SK" sz="1800" dirty="0" smtClean="0"/>
              <a:t>chybné </a:t>
            </a:r>
            <a:r>
              <a:rPr lang="sk-SK" sz="1800" dirty="0"/>
              <a:t>údaje opraviť</a:t>
            </a:r>
          </a:p>
          <a:p>
            <a:pPr marL="0" lvl="0" indent="0">
              <a:buNone/>
            </a:pPr>
            <a:r>
              <a:rPr lang="sk-SK" sz="1800" dirty="0" smtClean="0"/>
              <a:t>2. údaje </a:t>
            </a:r>
            <a:r>
              <a:rPr lang="sk-SK" sz="1800" dirty="0"/>
              <a:t>opäť exportovať zo </a:t>
            </a:r>
            <a:r>
              <a:rPr lang="sk-SK" sz="1800" dirty="0" smtClean="0"/>
              <a:t>ŠIS </a:t>
            </a:r>
            <a:r>
              <a:rPr lang="sk-SK" sz="1800" dirty="0"/>
              <a:t>do centrálneho </a:t>
            </a:r>
            <a:r>
              <a:rPr lang="sk-SK" sz="1800" dirty="0" smtClean="0"/>
              <a:t>registra (zaslať dávku)</a:t>
            </a:r>
            <a:endParaRPr lang="sk-SK" sz="1800" dirty="0"/>
          </a:p>
          <a:p>
            <a:pPr marL="0" lvl="0" indent="0">
              <a:buNone/>
            </a:pPr>
            <a:r>
              <a:rPr lang="sk-SK" sz="1800" dirty="0" smtClean="0"/>
              <a:t>3. znovu </a:t>
            </a:r>
            <a:r>
              <a:rPr lang="sk-SK" sz="1800" dirty="0"/>
              <a:t>sa prihlásiť na </a:t>
            </a:r>
            <a:r>
              <a:rPr lang="sk-SK" sz="1800" u="sng" dirty="0">
                <a:hlinkClick r:id="rId2"/>
              </a:rPr>
              <a:t>http://crinfo.iedu.sk/vykazy</a:t>
            </a:r>
            <a:r>
              <a:rPr lang="sk-SK" sz="1800" dirty="0"/>
              <a:t>  a podľa typu zberu skontrolovať dáta a odoslať</a:t>
            </a:r>
          </a:p>
          <a:p>
            <a:pPr marL="0" lvl="0" indent="0">
              <a:buNone/>
            </a:pPr>
            <a:r>
              <a:rPr lang="sk-SK" sz="1800" dirty="0" smtClean="0"/>
              <a:t>- oprava </a:t>
            </a:r>
            <a:r>
              <a:rPr lang="sk-SK" sz="1800" dirty="0"/>
              <a:t>údajov bude prístupná len do 30. 09. </a:t>
            </a:r>
            <a:r>
              <a:rPr lang="sk-SK" sz="1800" dirty="0" smtClean="0"/>
              <a:t>2024; </a:t>
            </a:r>
            <a:r>
              <a:rPr lang="sk-SK" sz="1800" dirty="0"/>
              <a:t>do uvedeného termínu zriaďovatelia, školy a školské zariadenia musia odoslať údaje so správnymi počtami detí a </a:t>
            </a:r>
            <a:r>
              <a:rPr lang="sk-SK" sz="1800" dirty="0" smtClean="0"/>
              <a:t>žiakov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2886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Termíny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sz="2000" b="1" dirty="0" smtClean="0">
                <a:solidFill>
                  <a:srgbClr val="FF0000"/>
                </a:solidFill>
              </a:rPr>
              <a:t>V40</a:t>
            </a:r>
            <a:endParaRPr lang="sk-SK" sz="2000" b="1" dirty="0">
              <a:solidFill>
                <a:srgbClr val="FF0000"/>
              </a:solidFill>
            </a:endParaRPr>
          </a:p>
          <a:p>
            <a:r>
              <a:rPr lang="sk-SK" sz="2000" dirty="0"/>
              <a:t>Zriaďovateľom neštátnych </a:t>
            </a:r>
            <a:r>
              <a:rPr lang="sk-SK" sz="2000" dirty="0" err="1"/>
              <a:t>ŠaŠZ</a:t>
            </a:r>
            <a:r>
              <a:rPr lang="sk-SK" sz="2000" dirty="0"/>
              <a:t> odporúčame skontrolovať údaje za </a:t>
            </a:r>
            <a:r>
              <a:rPr lang="sk-SK" sz="2000" dirty="0" err="1"/>
              <a:t>ŠaŠZ</a:t>
            </a:r>
            <a:r>
              <a:rPr lang="sk-SK" sz="2000" dirty="0"/>
              <a:t>, aby boli správne a úplné najneskôr do </a:t>
            </a:r>
            <a:r>
              <a:rPr lang="sk-SK" sz="2000" b="1" dirty="0" smtClean="0"/>
              <a:t>25.9.2024</a:t>
            </a:r>
            <a:endParaRPr lang="sk-SK" sz="2000" dirty="0"/>
          </a:p>
          <a:p>
            <a:r>
              <a:rPr lang="sk-SK" sz="2000" b="1" dirty="0"/>
              <a:t>Obce</a:t>
            </a:r>
            <a:r>
              <a:rPr lang="sk-SK" sz="2000" dirty="0"/>
              <a:t> do </a:t>
            </a:r>
            <a:r>
              <a:rPr lang="sk-SK" sz="2000" b="1" dirty="0" smtClean="0"/>
              <a:t>30.9.2024</a:t>
            </a:r>
            <a:r>
              <a:rPr lang="sk-SK" sz="2000" dirty="0"/>
              <a:t> vytvoria protokol obce (V40_POB) a odovzdajú </a:t>
            </a:r>
            <a:r>
              <a:rPr lang="sk-SK" sz="2000" dirty="0" smtClean="0"/>
              <a:t>(zašlú poštou) ho </a:t>
            </a:r>
            <a:r>
              <a:rPr lang="sk-SK" sz="2000" dirty="0"/>
              <a:t>na RÚŠS (1X)</a:t>
            </a:r>
          </a:p>
          <a:p>
            <a:pPr marL="0" indent="0">
              <a:buNone/>
            </a:pPr>
            <a:r>
              <a:rPr lang="sk-SK" sz="2000" b="1" dirty="0" smtClean="0">
                <a:solidFill>
                  <a:srgbClr val="FF0000"/>
                </a:solidFill>
              </a:rPr>
              <a:t>V1, V2, V3, V4, VZAM</a:t>
            </a:r>
            <a:endParaRPr lang="sk-SK" sz="2000" b="1" dirty="0">
              <a:solidFill>
                <a:srgbClr val="FF0000"/>
              </a:solidFill>
            </a:endParaRPr>
          </a:p>
          <a:p>
            <a:r>
              <a:rPr lang="sk-SK" sz="2000" b="1" dirty="0"/>
              <a:t>Školy</a:t>
            </a:r>
            <a:r>
              <a:rPr lang="sk-SK" sz="2000" dirty="0"/>
              <a:t> do </a:t>
            </a:r>
            <a:r>
              <a:rPr lang="sk-SK" sz="2000" b="1" dirty="0" smtClean="0"/>
              <a:t>30.9.2024</a:t>
            </a:r>
            <a:r>
              <a:rPr lang="sk-SK" sz="2000" dirty="0"/>
              <a:t> vyplnia </a:t>
            </a:r>
            <a:r>
              <a:rPr lang="sk-SK" sz="2000" dirty="0" smtClean="0"/>
              <a:t>výkazy pomocou CRINFO, </a:t>
            </a:r>
            <a:r>
              <a:rPr lang="sk-SK" sz="2000" dirty="0"/>
              <a:t>keď budú mať hotové EDUZBER a V40</a:t>
            </a:r>
          </a:p>
          <a:p>
            <a:r>
              <a:rPr lang="sk-SK" sz="2000" b="1" dirty="0" smtClean="0"/>
              <a:t>RUŠS KE</a:t>
            </a:r>
            <a:r>
              <a:rPr lang="sk-SK" sz="2000" dirty="0"/>
              <a:t> elektronicky </a:t>
            </a:r>
            <a:r>
              <a:rPr lang="sk-SK" sz="2000" dirty="0" smtClean="0"/>
              <a:t>schvaľuje </a:t>
            </a:r>
            <a:r>
              <a:rPr lang="sk-SK" sz="2000" dirty="0"/>
              <a:t>resp. </a:t>
            </a:r>
            <a:r>
              <a:rPr lang="sk-SK" sz="2000" dirty="0" smtClean="0"/>
              <a:t>zamieta len odoslané výkazy</a:t>
            </a:r>
            <a:endParaRPr lang="sk-SK" sz="2000" dirty="0"/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8316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Prosba!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23528" y="1916832"/>
            <a:ext cx="8620447" cy="4680519"/>
          </a:xfrm>
        </p:spPr>
        <p:txBody>
          <a:bodyPr/>
          <a:lstStyle/>
          <a:p>
            <a:pPr lvl="0">
              <a:buFontTx/>
              <a:buChar char="-"/>
            </a:pPr>
            <a:r>
              <a:rPr lang="sk-SK" sz="2800" i="1" dirty="0" smtClean="0"/>
              <a:t>Skôr ako zdvihnete telefón kvôli nejakej otázke, preštudujte si prosím podrobne metodické pokyny, </a:t>
            </a:r>
            <a:r>
              <a:rPr lang="sk-SK" sz="2800" i="1" dirty="0" err="1" smtClean="0"/>
              <a:t>videonávody</a:t>
            </a:r>
            <a:r>
              <a:rPr lang="sk-SK" sz="2800" i="1" dirty="0" smtClean="0"/>
              <a:t> a príručky na crinfo.sk. </a:t>
            </a:r>
            <a:endParaRPr lang="sk-SK" sz="2800" i="1" dirty="0"/>
          </a:p>
          <a:p>
            <a:pPr marL="0" lvl="0" indent="0">
              <a:buNone/>
            </a:pPr>
            <a:r>
              <a:rPr lang="sk-SK" sz="2800" i="1" dirty="0" smtClean="0"/>
              <a:t>Top pomôcka na crinfo.sk pri každom výkaze a riadku -  Pomocné materiály</a:t>
            </a:r>
            <a:r>
              <a:rPr lang="sk-SK" sz="2800" i="1" dirty="0" smtClean="0"/>
              <a:t>:</a:t>
            </a:r>
          </a:p>
          <a:p>
            <a:pPr marL="0" lvl="0" indent="0">
              <a:buNone/>
            </a:pPr>
            <a:endParaRPr lang="sk-SK" sz="2800" i="1" dirty="0"/>
          </a:p>
          <a:p>
            <a:pPr lvl="0">
              <a:buFontTx/>
              <a:buChar char="-"/>
            </a:pPr>
            <a:r>
              <a:rPr lang="sk-SK" b="1" dirty="0">
                <a:solidFill>
                  <a:srgbClr val="0070C0"/>
                </a:solidFill>
                <a:hlinkClick r:id="rId2"/>
              </a:rPr>
              <a:t>Pokyny ako vypĺňať údaje v školskom informačnom systéme ŠIS</a:t>
            </a:r>
            <a:endParaRPr lang="sk-SK" b="1" dirty="0">
              <a:solidFill>
                <a:srgbClr val="0070C0"/>
              </a:solidFill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1166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86091" y="359135"/>
            <a:ext cx="7793037" cy="1462087"/>
          </a:xfrm>
        </p:spPr>
        <p:txBody>
          <a:bodyPr/>
          <a:lstStyle/>
          <a:p>
            <a:r>
              <a:rPr lang="sk-SK" dirty="0" smtClean="0"/>
              <a:t>Kontakt 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Mgr. Klaudia Miklodová</a:t>
            </a:r>
            <a:endParaRPr lang="sk-SK" dirty="0"/>
          </a:p>
          <a:p>
            <a:pPr marL="0" indent="0">
              <a:buNone/>
            </a:pPr>
            <a:r>
              <a:rPr lang="sk-SK" sz="2400" dirty="0"/>
              <a:t>odborný radca | osobný úrad RÚŠS v Košiciach</a:t>
            </a:r>
          </a:p>
          <a:p>
            <a:r>
              <a:rPr lang="sk-SK" sz="2400" dirty="0"/>
              <a:t>Zádielska 1222/1 | 040 33 Košice | Slovenská republika </a:t>
            </a:r>
            <a:endParaRPr lang="sk-SK" sz="2400" dirty="0" smtClean="0"/>
          </a:p>
          <a:p>
            <a:endParaRPr lang="sk-SK" sz="2400" dirty="0"/>
          </a:p>
          <a:p>
            <a:r>
              <a:rPr lang="sk-SK" dirty="0"/>
              <a:t>tel.: 0</a:t>
            </a:r>
            <a:r>
              <a:rPr lang="sk-SK" dirty="0" smtClean="0"/>
              <a:t>55/3226605 </a:t>
            </a:r>
            <a:endParaRPr lang="sk-SK" dirty="0"/>
          </a:p>
          <a:p>
            <a:r>
              <a:rPr lang="sk-SK" u="sng" dirty="0">
                <a:hlinkClick r:id="rId2"/>
              </a:rPr>
              <a:t>klaudia.miklodova@russ-ke.sk</a:t>
            </a:r>
            <a:r>
              <a:rPr lang="sk-SK" dirty="0"/>
              <a:t> | </a:t>
            </a:r>
            <a:r>
              <a:rPr lang="sk-SK" u="sng" dirty="0">
                <a:hlinkClick r:id="rId3"/>
              </a:rPr>
              <a:t>www.russ-ke.sk</a:t>
            </a:r>
            <a:endParaRPr lang="sk-SK" dirty="0"/>
          </a:p>
          <a:p>
            <a:endParaRPr lang="sk-SK" dirty="0"/>
          </a:p>
        </p:txBody>
      </p:sp>
      <p:pic>
        <p:nvPicPr>
          <p:cNvPr id="10" name="Obrázok 9" descr="cid:image003.png@01D80145.94E0047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59135"/>
            <a:ext cx="1854424" cy="5473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218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270471"/>
          </a:xfrm>
        </p:spPr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Upozornenie!</a:t>
            </a:r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sz="3200" dirty="0" smtClean="0">
                <a:solidFill>
                  <a:srgbClr val="FF0000"/>
                </a:solidFill>
              </a:rPr>
              <a:t>Najčastejšie chyby BPZ</a:t>
            </a:r>
            <a:endParaRPr lang="sk-SK" sz="3200" dirty="0">
              <a:solidFill>
                <a:srgbClr val="FF0000"/>
              </a:solidFill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80920" cy="5373216"/>
          </a:xfrm>
        </p:spPr>
        <p:txBody>
          <a:bodyPr/>
          <a:lstStyle/>
          <a:p>
            <a:endParaRPr lang="sk-SK" sz="2000" dirty="0" smtClean="0"/>
          </a:p>
          <a:p>
            <a:pPr marL="0" indent="0">
              <a:buNone/>
            </a:pPr>
            <a:r>
              <a:rPr lang="sk-SK" sz="2000" b="1" dirty="0" smtClean="0"/>
              <a:t>1. </a:t>
            </a:r>
            <a:r>
              <a:rPr lang="sk-SK" sz="2000" dirty="0" smtClean="0"/>
              <a:t>Bezúhonnosť odpisom z RT preukazujú iba </a:t>
            </a:r>
            <a:r>
              <a:rPr lang="sk-SK" sz="2000" dirty="0"/>
              <a:t>pedagogickí a odborní zamestnanci </a:t>
            </a:r>
            <a:r>
              <a:rPr lang="sk-SK" sz="2000" dirty="0" smtClean="0"/>
              <a:t>(</a:t>
            </a:r>
            <a:r>
              <a:rPr lang="sk-SK" sz="2000" dirty="0" err="1" smtClean="0"/>
              <a:t>tzn.nie</a:t>
            </a:r>
            <a:r>
              <a:rPr lang="sk-SK" sz="2000" dirty="0" smtClean="0"/>
              <a:t> kuchárky, upratovačky, školníci a pod.)</a:t>
            </a:r>
          </a:p>
          <a:p>
            <a:pPr marL="0" indent="0">
              <a:buNone/>
            </a:pPr>
            <a:r>
              <a:rPr lang="sk-SK" sz="2000" b="1" dirty="0" smtClean="0"/>
              <a:t>2. </a:t>
            </a:r>
            <a:r>
              <a:rPr lang="sk-SK" sz="2000" dirty="0" smtClean="0"/>
              <a:t>Zamestnávatelia si neoveria či bol už zamestnanec vyhodnotený, rovno od nich pýtajú bezúhonnosť v aplikácii – chyba, množia sa duplicity</a:t>
            </a:r>
          </a:p>
          <a:p>
            <a:pPr marL="0" indent="0">
              <a:buNone/>
            </a:pPr>
            <a:r>
              <a:rPr lang="sk-SK" sz="2000" b="1" dirty="0" smtClean="0"/>
              <a:t>3. </a:t>
            </a:r>
            <a:r>
              <a:rPr lang="sk-SK" sz="2000" dirty="0" smtClean="0"/>
              <a:t>k VK sa vyžaduje predložiť bezúhonnosť – pozor, iba čestným prehlásením (vzor na webe), nie oznámením z RUŠS. </a:t>
            </a:r>
          </a:p>
          <a:p>
            <a:pPr marL="0" indent="0">
              <a:buNone/>
            </a:pPr>
            <a:r>
              <a:rPr lang="sk-SK" sz="2000" dirty="0" smtClean="0"/>
              <a:t> </a:t>
            </a:r>
            <a:r>
              <a:rPr lang="sk-SK" sz="2000" dirty="0"/>
              <a:t>Až po úspešnom VK, teda po uzatvorení </a:t>
            </a:r>
            <a:r>
              <a:rPr lang="sk-SK" sz="2000" dirty="0" smtClean="0"/>
              <a:t>PP </a:t>
            </a:r>
            <a:r>
              <a:rPr lang="sk-SK" sz="2000" dirty="0"/>
              <a:t>si </a:t>
            </a:r>
            <a:r>
              <a:rPr lang="sk-SK" sz="2000" dirty="0" smtClean="0"/>
              <a:t>zamestnávateľ overuje (do 30dní). </a:t>
            </a:r>
            <a:r>
              <a:rPr lang="sk-SK" sz="2000" dirty="0"/>
              <a:t>Ak nie je v systéme, vtedy zamestnanec zadá súhlas </a:t>
            </a:r>
            <a:r>
              <a:rPr lang="sk-SK" sz="2000" dirty="0" smtClean="0"/>
              <a:t>cez aplikáciu</a:t>
            </a:r>
          </a:p>
          <a:p>
            <a:pPr marL="0" indent="0">
              <a:buNone/>
            </a:pPr>
            <a:r>
              <a:rPr lang="sk-SK" sz="2000" b="1" dirty="0" smtClean="0"/>
              <a:t>4. </a:t>
            </a:r>
            <a:r>
              <a:rPr lang="sk-SK" sz="2000" dirty="0" smtClean="0"/>
              <a:t>Zamestnanci zadávajú do systému viac škôl </a:t>
            </a:r>
          </a:p>
          <a:p>
            <a:pPr marL="0" indent="0">
              <a:buNone/>
            </a:pPr>
            <a:r>
              <a:rPr lang="sk-SK" sz="2000" b="1" dirty="0" smtClean="0"/>
              <a:t>5. </a:t>
            </a:r>
            <a:r>
              <a:rPr lang="sk-SK" sz="2000" dirty="0"/>
              <a:t>Z</a:t>
            </a:r>
            <a:r>
              <a:rPr lang="sk-SK" sz="2000" dirty="0" smtClean="0"/>
              <a:t>amestnávatelia nezaznamenali na základe doručeného oznámenia z RUŠS o splnení či nesplnení podmienky bezúhonnosti zamestnanca, danú skutočnosť v </a:t>
            </a:r>
            <a:r>
              <a:rPr lang="sk-SK" sz="2000" dirty="0" err="1" smtClean="0"/>
              <a:t>RISe</a:t>
            </a:r>
            <a:r>
              <a:rPr lang="sk-SK" sz="2000" dirty="0" smtClean="0"/>
              <a:t> (cez portál </a:t>
            </a:r>
            <a:r>
              <a:rPr lang="sk-SK" sz="2000" dirty="0" err="1" smtClean="0"/>
              <a:t>crinfo</a:t>
            </a:r>
            <a:r>
              <a:rPr lang="sk-SK" sz="2000" dirty="0" smtClean="0"/>
              <a:t> – nie v </a:t>
            </a:r>
            <a:r>
              <a:rPr lang="sk-SK" sz="2000" dirty="0" err="1" smtClean="0"/>
              <a:t>ascAgende</a:t>
            </a:r>
            <a:r>
              <a:rPr lang="sk-SK" sz="2000" dirty="0" smtClean="0"/>
              <a:t>/</a:t>
            </a:r>
            <a:r>
              <a:rPr lang="sk-SK" sz="2000" dirty="0" err="1" smtClean="0"/>
              <a:t>eSkole</a:t>
            </a:r>
            <a:r>
              <a:rPr lang="sk-SK" sz="2000" dirty="0" smtClean="0"/>
              <a:t>!) Preto si ho nová škola nemôže overiť. Vznikajú duplicity</a:t>
            </a:r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endParaRPr lang="sk-SK" sz="2000" dirty="0" smtClean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203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268760"/>
            <a:ext cx="7744504" cy="552663"/>
          </a:xfrm>
          <a:noFill/>
          <a:ln/>
        </p:spPr>
        <p:txBody>
          <a:bodyPr lIns="92075" tIns="46037" rIns="92075" bIns="46037" anchor="ctr"/>
          <a:lstStyle/>
          <a:p>
            <a:r>
              <a:rPr lang="sk-SK" b="1" dirty="0" smtClean="0"/>
              <a:t>Centrálny register </a:t>
            </a:r>
            <a:r>
              <a:rPr lang="sk-SK" b="1" dirty="0" err="1" smtClean="0"/>
              <a:t>ŠaŠZ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sz="2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276873"/>
            <a:ext cx="7772400" cy="3855640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sk-SK" sz="2400" dirty="0"/>
              <a:t>Register obsahuje základné identifikačné údaje </a:t>
            </a:r>
          </a:p>
          <a:p>
            <a:pPr marL="0" indent="0" algn="ctr">
              <a:buNone/>
            </a:pPr>
            <a:r>
              <a:rPr lang="sk-SK" sz="2400" dirty="0"/>
              <a:t>o školách a školských zariadeniach</a:t>
            </a:r>
          </a:p>
          <a:p>
            <a:endParaRPr lang="sk-SK" sz="2400" dirty="0" smtClean="0"/>
          </a:p>
          <a:p>
            <a:r>
              <a:rPr lang="sk-SK" sz="2400" dirty="0"/>
              <a:t>j</a:t>
            </a:r>
            <a:r>
              <a:rPr lang="sk-SK" sz="2400" dirty="0" smtClean="0"/>
              <a:t>e zdrojovým </a:t>
            </a:r>
            <a:r>
              <a:rPr lang="sk-SK" sz="2400" dirty="0"/>
              <a:t>registrom o školách a </a:t>
            </a:r>
            <a:r>
              <a:rPr lang="sk-SK" sz="2400" dirty="0" smtClean="0"/>
              <a:t>ŠZ pre aj pre Register právnických osôb</a:t>
            </a:r>
          </a:p>
          <a:p>
            <a:r>
              <a:rPr lang="sk-SK" sz="2400" dirty="0" smtClean="0"/>
              <a:t>údaje o škole ťahá zo ŠIS (pozor formát mailov)</a:t>
            </a:r>
          </a:p>
          <a:p>
            <a:r>
              <a:rPr lang="sk-SK" sz="2400" dirty="0"/>
              <a:t>r</a:t>
            </a:r>
            <a:r>
              <a:rPr lang="sk-SK" sz="2400" dirty="0" smtClean="0"/>
              <a:t>iaditeľ školy je uvedený v CR z viacerých zdrojov </a:t>
            </a:r>
          </a:p>
          <a:p>
            <a:r>
              <a:rPr lang="sk-SK" sz="2400" dirty="0" smtClean="0"/>
              <a:t>ŠIS a CR musí byť zhoda</a:t>
            </a:r>
          </a:p>
          <a:p>
            <a:r>
              <a:rPr lang="sk-SK" sz="2400" dirty="0" smtClean="0"/>
              <a:t>Aktualizácia údajov riaditeľa </a:t>
            </a:r>
            <a:r>
              <a:rPr lang="sk-SK" sz="2400" dirty="0" err="1" smtClean="0"/>
              <a:t>ŠaŠZ</a:t>
            </a:r>
            <a:r>
              <a:rPr lang="sk-SK" sz="2400" dirty="0" smtClean="0"/>
              <a:t> v CR</a:t>
            </a:r>
          </a:p>
          <a:p>
            <a:endParaRPr lang="sk-SK" dirty="0"/>
          </a:p>
        </p:txBody>
      </p:sp>
      <p:pic>
        <p:nvPicPr>
          <p:cNvPr id="4" name="Obrázok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8" t="11714" r="7006" b="9971"/>
          <a:stretch/>
        </p:blipFill>
        <p:spPr bwMode="auto">
          <a:xfrm>
            <a:off x="6663372" y="260648"/>
            <a:ext cx="2218055" cy="7467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107504" y="6062476"/>
            <a:ext cx="892899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sk-SK" sz="2000" kern="0" dirty="0"/>
          </a:p>
        </p:txBody>
      </p:sp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/>
              <a:t/>
            </a:r>
            <a:br>
              <a:rPr lang="sk-SK" dirty="0"/>
            </a:br>
            <a:r>
              <a:rPr lang="sk-SK" sz="2800" b="1" dirty="0" smtClean="0"/>
              <a:t>Aktualizácia </a:t>
            </a:r>
            <a:r>
              <a:rPr lang="sk-SK" sz="2800" b="1" dirty="0"/>
              <a:t>údajov riaditeľa </a:t>
            </a:r>
            <a:r>
              <a:rPr lang="sk-SK" sz="2800" b="1" dirty="0" err="1"/>
              <a:t>ŠaŠZ</a:t>
            </a:r>
            <a:r>
              <a:rPr lang="sk-SK" sz="2800" b="1" dirty="0"/>
              <a:t> v CR</a:t>
            </a:r>
            <a:r>
              <a:rPr lang="sk-SK" sz="3600" dirty="0"/>
              <a:t/>
            </a:r>
            <a:br>
              <a:rPr lang="sk-SK" sz="3600" dirty="0"/>
            </a:br>
            <a:r>
              <a:rPr lang="sk-SK" dirty="0" smtClean="0">
                <a:hlinkClick r:id="rId2"/>
              </a:rPr>
              <a:t/>
            </a:r>
            <a:br>
              <a:rPr lang="sk-SK" dirty="0" smtClean="0">
                <a:hlinkClick r:id="rId2"/>
              </a:rPr>
            </a:br>
            <a:r>
              <a:rPr lang="sk-SK" dirty="0" smtClean="0">
                <a:hlinkClick r:id="rId2"/>
              </a:rPr>
              <a:t>www.russ-ke.sk</a:t>
            </a:r>
            <a:endParaRPr lang="sk-SK" dirty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8" t="11714" r="7006" b="9971"/>
          <a:stretch/>
        </p:blipFill>
        <p:spPr bwMode="auto">
          <a:xfrm>
            <a:off x="6663372" y="260648"/>
            <a:ext cx="2218055" cy="7467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107504" y="6062476"/>
            <a:ext cx="892899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sk-SK" sz="2000" kern="0" dirty="0"/>
          </a:p>
        </p:txBody>
      </p:sp>
      <p:pic>
        <p:nvPicPr>
          <p:cNvPr id="6" name="Obrázo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1287" y="3537392"/>
            <a:ext cx="3781425" cy="1952625"/>
          </a:xfrm>
          <a:prstGeom prst="rect">
            <a:avLst/>
          </a:prstGeom>
        </p:spPr>
      </p:pic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ok 1"/>
          <p:cNvPicPr>
            <a:picLocks noChangeAspect="1"/>
          </p:cNvPicPr>
          <p:nvPr/>
        </p:nvPicPr>
        <p:blipFill rotWithShape="1">
          <a:blip r:embed="rId2"/>
          <a:srcRect r="604" b="39089"/>
          <a:stretch/>
        </p:blipFill>
        <p:spPr>
          <a:xfrm>
            <a:off x="35861" y="980728"/>
            <a:ext cx="9144000" cy="4896544"/>
          </a:xfrm>
          <a:prstGeom prst="rect">
            <a:avLst/>
          </a:prstGeom>
        </p:spPr>
      </p:pic>
      <p:sp>
        <p:nvSpPr>
          <p:cNvPr id="3" name="Ovál 2"/>
          <p:cNvSpPr/>
          <p:nvPr/>
        </p:nvSpPr>
        <p:spPr bwMode="auto">
          <a:xfrm>
            <a:off x="7308304" y="4742390"/>
            <a:ext cx="324544" cy="576064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Ovál 3"/>
          <p:cNvSpPr/>
          <p:nvPr/>
        </p:nvSpPr>
        <p:spPr bwMode="auto">
          <a:xfrm>
            <a:off x="3851920" y="4725144"/>
            <a:ext cx="288032" cy="576064"/>
          </a:xfrm>
          <a:prstGeom prst="ellipse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A84A3-4BCD-4678-AEBE-03B2C9FD80B1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4204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objekt pre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1520" y="214313"/>
            <a:ext cx="8692455" cy="6455047"/>
          </a:xfrm>
          <a:prstGeom prst="rect">
            <a:avLst/>
          </a:prstGeom>
        </p:spPr>
      </p:pic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1377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Štatistické výkazy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Harmonogram </a:t>
            </a:r>
            <a:r>
              <a:rPr lang="sk-SK" dirty="0" smtClean="0"/>
              <a:t>spracovania výkazov – </a:t>
            </a:r>
            <a:r>
              <a:rPr lang="sk-SK" u="sng" dirty="0" smtClean="0">
                <a:hlinkClick r:id="rId2"/>
              </a:rPr>
              <a:t>www.russ-ke.sk</a:t>
            </a:r>
            <a:endParaRPr lang="sk-SK" u="sng" dirty="0" smtClean="0"/>
          </a:p>
          <a:p>
            <a:endParaRPr lang="sk-SK" u="sng" dirty="0"/>
          </a:p>
          <a:p>
            <a:endParaRPr lang="sk-SK" dirty="0"/>
          </a:p>
        </p:txBody>
      </p:sp>
      <p:pic>
        <p:nvPicPr>
          <p:cNvPr id="5" name="Obrázo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3717032"/>
            <a:ext cx="3785944" cy="1950889"/>
          </a:xfrm>
          <a:prstGeom prst="rect">
            <a:avLst/>
          </a:prstGeom>
        </p:spPr>
      </p:pic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4673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982439"/>
          </a:xfrm>
        </p:spPr>
        <p:txBody>
          <a:bodyPr/>
          <a:lstStyle/>
          <a:p>
            <a:r>
              <a:rPr lang="sk-SK" dirty="0" smtClean="0"/>
              <a:t>Štatistické výkazy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82688" y="1412776"/>
            <a:ext cx="7772400" cy="4719737"/>
          </a:xfrm>
        </p:spPr>
        <p:txBody>
          <a:bodyPr/>
          <a:lstStyle/>
          <a:p>
            <a:pPr lvl="0"/>
            <a:endParaRPr lang="sk-SK" sz="2400" dirty="0" smtClean="0"/>
          </a:p>
          <a:p>
            <a:pPr lvl="0"/>
            <a:r>
              <a:rPr lang="sk-SK" sz="2000" b="1" dirty="0" smtClean="0"/>
              <a:t>Výkaz </a:t>
            </a:r>
            <a:r>
              <a:rPr lang="sk-SK" sz="2000" b="1" dirty="0"/>
              <a:t>o prospechu a dochádzke </a:t>
            </a:r>
            <a:r>
              <a:rPr lang="sk-SK" sz="2000" b="1" dirty="0" smtClean="0"/>
              <a:t>žiakov </a:t>
            </a:r>
            <a:r>
              <a:rPr lang="sk-SK" sz="1600" b="1" dirty="0" smtClean="0"/>
              <a:t>(</a:t>
            </a:r>
            <a:r>
              <a:rPr lang="sk-SK" sz="2000" b="1" dirty="0"/>
              <a:t>V3p, V4p a </a:t>
            </a:r>
            <a:r>
              <a:rPr lang="sk-SK" sz="2000" b="1" dirty="0" smtClean="0"/>
              <a:t>V2p</a:t>
            </a:r>
            <a:r>
              <a:rPr lang="sk-SK" sz="1600" dirty="0" smtClean="0"/>
              <a:t>)</a:t>
            </a:r>
          </a:p>
          <a:p>
            <a:pPr lvl="0"/>
            <a:endParaRPr lang="sk-SK" sz="2000" dirty="0" smtClean="0"/>
          </a:p>
          <a:p>
            <a:pPr lvl="0"/>
            <a:endParaRPr lang="sk-SK" sz="2000" dirty="0"/>
          </a:p>
          <a:p>
            <a:pPr lvl="0"/>
            <a:endParaRPr lang="sk-SK" sz="2000" dirty="0" smtClean="0"/>
          </a:p>
          <a:p>
            <a:pPr lvl="0"/>
            <a:endParaRPr lang="sk-SK" sz="2000" dirty="0" smtClean="0"/>
          </a:p>
          <a:p>
            <a:pPr marL="457200" lvl="1" indent="0">
              <a:buNone/>
            </a:pPr>
            <a:endParaRPr lang="sk-SK" sz="2000" dirty="0"/>
          </a:p>
          <a:p>
            <a:pPr lvl="1">
              <a:buFontTx/>
              <a:buChar char="-"/>
            </a:pPr>
            <a:endParaRPr lang="sk-SK" sz="1600" dirty="0" smtClean="0"/>
          </a:p>
          <a:p>
            <a:pPr lvl="1">
              <a:buFontTx/>
              <a:buChar char="-"/>
            </a:pPr>
            <a:endParaRPr lang="sk-SK" sz="1600" dirty="0" smtClean="0"/>
          </a:p>
          <a:p>
            <a:pPr lvl="1">
              <a:buFontTx/>
              <a:buChar char="-"/>
            </a:pPr>
            <a:r>
              <a:rPr lang="sk-SK" sz="1600" dirty="0" smtClean="0"/>
              <a:t>spracovávať </a:t>
            </a:r>
            <a:r>
              <a:rPr lang="sk-SK" sz="1600" dirty="0"/>
              <a:t>ako po minulé roky cez WEB </a:t>
            </a:r>
            <a:r>
              <a:rPr lang="sk-SK" sz="1600" dirty="0" smtClean="0"/>
              <a:t>aplikáciu</a:t>
            </a:r>
          </a:p>
          <a:p>
            <a:pPr lvl="1">
              <a:buFontTx/>
              <a:buChar char="-"/>
            </a:pPr>
            <a:r>
              <a:rPr lang="sk-SK" sz="1600" dirty="0" smtClean="0"/>
              <a:t>tá </a:t>
            </a:r>
            <a:r>
              <a:rPr lang="sk-SK" sz="1600" dirty="0"/>
              <a:t>sa bude otvárať cez CRINFO </a:t>
            </a:r>
            <a:r>
              <a:rPr lang="sk-SK" sz="1600" dirty="0" smtClean="0"/>
              <a:t>–škola </a:t>
            </a:r>
            <a:r>
              <a:rPr lang="sk-SK" sz="1600" dirty="0"/>
              <a:t>sa prihlási na CRINFO – Prílohy k výkazu </a:t>
            </a:r>
            <a:r>
              <a:rPr lang="sk-SK" sz="1600" dirty="0" err="1"/>
              <a:t>Škol</a:t>
            </a:r>
            <a:r>
              <a:rPr lang="sk-SK" sz="1600" dirty="0" smtClean="0"/>
              <a:t>.</a:t>
            </a:r>
          </a:p>
          <a:p>
            <a:pPr lvl="1">
              <a:buFontTx/>
              <a:buChar char="-"/>
            </a:pPr>
            <a:endParaRPr lang="sk-SK" sz="2000" dirty="0"/>
          </a:p>
          <a:p>
            <a:r>
              <a:rPr lang="sk-SK" sz="1600" dirty="0"/>
              <a:t>Údaje sa vyplnia za minulý školský rok </a:t>
            </a:r>
            <a:r>
              <a:rPr lang="sk-SK" sz="1600" dirty="0" smtClean="0"/>
              <a:t>(na web CVTI SR Zoznam </a:t>
            </a:r>
            <a:r>
              <a:rPr lang="sk-SK" sz="1600" dirty="0"/>
              <a:t>škôl, ktoré majú/nemajú vypĺňať výkaz o prospechu – podľa postihov)</a:t>
            </a:r>
          </a:p>
        </p:txBody>
      </p:sp>
      <p:pic>
        <p:nvPicPr>
          <p:cNvPr id="4" name="Obrázok 3" descr="cid:image001.jpg@01D7AAD9.B5F7A59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48880"/>
            <a:ext cx="7560840" cy="22322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80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Štatistické výkazy</a:t>
            </a:r>
            <a:br>
              <a:rPr lang="sk-SK" dirty="0" smtClean="0"/>
            </a:br>
            <a:r>
              <a:rPr lang="sk-SK" sz="3200" dirty="0" smtClean="0"/>
              <a:t>V1</a:t>
            </a:r>
            <a:r>
              <a:rPr lang="sk-SK" sz="3200" dirty="0"/>
              <a:t>, V2, V3, V4, V40, ZAM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82688" y="1844824"/>
            <a:ext cx="7772400" cy="4287689"/>
          </a:xfrm>
        </p:spPr>
        <p:txBody>
          <a:bodyPr/>
          <a:lstStyle/>
          <a:p>
            <a:pPr lvl="0"/>
            <a:r>
              <a:rPr lang="sk-SK" sz="2000" dirty="0" err="1" smtClean="0"/>
              <a:t>Zahajovacie</a:t>
            </a:r>
            <a:r>
              <a:rPr lang="sk-SK" sz="2000" dirty="0" smtClean="0"/>
              <a:t> výkazy podľa stavu k 15.9.2024</a:t>
            </a:r>
          </a:p>
          <a:p>
            <a:pPr lvl="0"/>
            <a:endParaRPr lang="sk-SK" sz="2000" dirty="0" smtClean="0"/>
          </a:p>
          <a:p>
            <a:pPr marL="0" lvl="0" indent="0">
              <a:buNone/>
            </a:pPr>
            <a:r>
              <a:rPr lang="sk-SK" sz="2000" dirty="0" smtClean="0"/>
              <a:t>V1-o materskej škole</a:t>
            </a:r>
          </a:p>
          <a:p>
            <a:pPr marL="0" lvl="0" indent="0">
              <a:buNone/>
            </a:pPr>
            <a:r>
              <a:rPr lang="sk-SK" sz="2000" dirty="0" smtClean="0"/>
              <a:t>V2-o strednej škole </a:t>
            </a:r>
          </a:p>
          <a:p>
            <a:pPr marL="0" lvl="0" indent="0">
              <a:buNone/>
            </a:pPr>
            <a:r>
              <a:rPr lang="sk-SK" sz="2000" dirty="0" smtClean="0"/>
              <a:t>V3-o základnej škole </a:t>
            </a:r>
          </a:p>
          <a:p>
            <a:pPr marL="0" lvl="0" indent="0">
              <a:buNone/>
            </a:pPr>
            <a:r>
              <a:rPr lang="sk-SK" sz="2000" dirty="0" smtClean="0"/>
              <a:t>V4- o špeciálnej škole/triede </a:t>
            </a:r>
            <a:endParaRPr lang="sk-SK" sz="2000" dirty="0"/>
          </a:p>
          <a:p>
            <a:pPr marL="0" lvl="0" indent="0">
              <a:buNone/>
            </a:pPr>
            <a:r>
              <a:rPr lang="sk-SK" sz="2000" dirty="0" smtClean="0"/>
              <a:t>VZAM o zamestnancoch (</a:t>
            </a:r>
            <a:r>
              <a:rPr lang="sk-SK" sz="1800" dirty="0" smtClean="0"/>
              <a:t>len kmeňová škola</a:t>
            </a:r>
            <a:r>
              <a:rPr lang="sk-SK" sz="2000" dirty="0" smtClean="0"/>
              <a:t>)</a:t>
            </a:r>
          </a:p>
          <a:p>
            <a:pPr marL="0" lvl="0" indent="0">
              <a:buNone/>
            </a:pPr>
            <a:endParaRPr lang="sk-SK" sz="2000" dirty="0" smtClean="0"/>
          </a:p>
          <a:p>
            <a:pPr marL="0" lvl="0" indent="0">
              <a:buNone/>
            </a:pPr>
            <a:r>
              <a:rPr lang="sk-SK" sz="1800" dirty="0" smtClean="0"/>
              <a:t>– </a:t>
            </a:r>
            <a:r>
              <a:rPr lang="sk-SK" sz="1800" dirty="0"/>
              <a:t>spracovanie ako minulý rok, cez RIS (po odoslaní aktualizačnej dávky) – skontrolovať so </a:t>
            </a:r>
            <a:r>
              <a:rPr lang="sk-SK" sz="1800" dirty="0" smtClean="0"/>
              <a:t>skutočnosťou</a:t>
            </a:r>
          </a:p>
          <a:p>
            <a:pPr lvl="0">
              <a:buFontTx/>
              <a:buChar char="-"/>
            </a:pPr>
            <a:endParaRPr lang="sk-SK" sz="2000" dirty="0" smtClean="0"/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6FD26-1081-4D88-8E1D-E8A38AD3CD3C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230668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AA49FC6-0E32-4C4E-88D8-F43B0AC00D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Prezentácia školenia personálu</Template>
  <TotalTime>794</TotalTime>
  <Words>1074</Words>
  <Application>Microsoft Office PowerPoint</Application>
  <PresentationFormat>Prezentácia na obrazovke (4:3)</PresentationFormat>
  <Paragraphs>135</Paragraphs>
  <Slides>17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Blends</vt:lpstr>
      <vt:lpstr>Bezúhonnosť - zákon č. 138/2019 Z. z. o pedagogických zamestnancoch a odborných zamestnancoch</vt:lpstr>
      <vt:lpstr>Upozornenie! Najčastejšie chyby BPZ</vt:lpstr>
      <vt:lpstr>Centrálny register ŠaŠZ </vt:lpstr>
      <vt:lpstr>   Aktualizácia údajov riaditeľa ŠaŠZ v CR  www.russ-ke.sk</vt:lpstr>
      <vt:lpstr>Prezentácia programu PowerPoint</vt:lpstr>
      <vt:lpstr>Prezentácia programu PowerPoint</vt:lpstr>
      <vt:lpstr>Štatistické výkazy</vt:lpstr>
      <vt:lpstr>Štatistické výkazy</vt:lpstr>
      <vt:lpstr>Štatistické výkazy V1, V2, V3, V4, V40, ZAM</vt:lpstr>
      <vt:lpstr>Prezentácia programu PowerPoint</vt:lpstr>
      <vt:lpstr>                                                        Najčastejšie chyby minulý rok </vt:lpstr>
      <vt:lpstr>Rôzne</vt:lpstr>
      <vt:lpstr>Rôzne</vt:lpstr>
      <vt:lpstr>Rôzne</vt:lpstr>
      <vt:lpstr>Termíny</vt:lpstr>
      <vt:lpstr>Prosba!</vt:lpstr>
      <vt:lpstr>Kontakt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Školenie personálu</dc:title>
  <dc:subject/>
  <dc:creator>Martin Kotlár</dc:creator>
  <cp:keywords/>
  <dc:description/>
  <cp:lastModifiedBy>Klaudia Miklodová</cp:lastModifiedBy>
  <cp:revision>65</cp:revision>
  <cp:lastPrinted>2024-08-26T12:32:24Z</cp:lastPrinted>
  <dcterms:created xsi:type="dcterms:W3CDTF">2022-09-12T06:06:53Z</dcterms:created>
  <dcterms:modified xsi:type="dcterms:W3CDTF">2024-08-28T07:06:37Z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TC010130221051</vt:lpwstr>
  </property>
</Properties>
</file>