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311" r:id="rId3"/>
    <p:sldId id="295" r:id="rId4"/>
    <p:sldId id="316" r:id="rId5"/>
    <p:sldId id="296" r:id="rId6"/>
    <p:sldId id="327" r:id="rId7"/>
    <p:sldId id="314" r:id="rId8"/>
    <p:sldId id="324" r:id="rId9"/>
    <p:sldId id="325" r:id="rId10"/>
    <p:sldId id="326" r:id="rId11"/>
    <p:sldId id="315" r:id="rId12"/>
    <p:sldId id="317" r:id="rId13"/>
    <p:sldId id="323" r:id="rId14"/>
    <p:sldId id="318" r:id="rId15"/>
    <p:sldId id="319" r:id="rId16"/>
    <p:sldId id="320" r:id="rId17"/>
    <p:sldId id="321" r:id="rId18"/>
    <p:sldId id="266" r:id="rId19"/>
  </p:sldIdLst>
  <p:sldSz cx="12192000" cy="6858000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3634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1026" userDrawn="1">
          <p15:clr>
            <a:srgbClr val="A4A3A4"/>
          </p15:clr>
        </p15:guide>
        <p15:guide id="7" orient="horz" pos="1275" userDrawn="1">
          <p15:clr>
            <a:srgbClr val="A4A3A4"/>
          </p15:clr>
        </p15:guide>
        <p15:guide id="8" pos="3727" userDrawn="1">
          <p15:clr>
            <a:srgbClr val="A4A3A4"/>
          </p15:clr>
        </p15:guide>
        <p15:guide id="9" pos="39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61B"/>
    <a:srgbClr val="C3112B"/>
    <a:srgbClr val="004287"/>
    <a:srgbClr val="EC2441"/>
    <a:srgbClr val="D7132F"/>
    <a:srgbClr val="F15D72"/>
    <a:srgbClr val="61B0FF"/>
    <a:srgbClr val="007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6" y="53"/>
      </p:cViewPr>
      <p:guideLst>
        <p:guide orient="horz" pos="754"/>
        <p:guide pos="257"/>
        <p:guide pos="7423"/>
        <p:guide orient="horz" pos="3634"/>
        <p:guide pos="3840"/>
        <p:guide orient="horz" pos="1026"/>
        <p:guide orient="horz" pos="1275"/>
        <p:guide pos="3727"/>
        <p:guide pos="39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15B42-26D6-4BF5-B426-7DC9910C3036}" type="datetimeFigureOut">
              <a:rPr lang="sk-SK" smtClean="0"/>
              <a:t>13. 9. 2023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3036B-2E91-4092-9BB9-8893310F51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85223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DDA5A-84D2-4B60-8484-ED497F7ECA68}" type="datetimeFigureOut">
              <a:rPr lang="cs-CZ" smtClean="0"/>
              <a:pPr/>
              <a:t>13.09.2023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6EF49-FA55-43EB-8661-096C859D3AE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04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33264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8171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7414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2343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2343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6088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246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06757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8985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6754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4013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616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8696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7615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2701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0460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9369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1336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BD50-0467-42DE-9C42-9A4B0DA06024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10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2EB3-ACE7-440B-B546-4D0B3CC0FF9B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1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A3B4F-9771-46AC-9D03-9F3E16C4AE52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23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E853-1EC5-4F5D-AE7A-912EA107735E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E0311-E9EE-4818-882B-35F718274E76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ACD4-449F-464F-B20E-ED0C670A98BC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9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AF2B9-6FDF-4F20-8847-95A7A7AEFB5C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EA56-FC82-4B93-AA94-16B303FF0E34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28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77D0-62D3-4622-B0C5-C7BB24FE55DE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24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5ABB7-0F00-4F5E-8FB0-47A0B5DE0105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89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0628D-EE30-4CC2-9186-C55E710A1226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22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DCE7-681C-4819-A6A1-8F2EC53BFECC}" type="datetime1">
              <a:rPr lang="sk-SK" smtClean="0"/>
              <a:pPr/>
              <a:t>13. 9. 2023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ZBER ÚDAJOV PRE FINANCOVANIE 2022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3CC8-5668-479F-9959-A1034D95081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64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7.bin"/><Relationship Id="rId4" Type="http://schemas.openxmlformats.org/officeDocument/2006/relationships/hyperlink" Target="https://edicnyportal.iedu.sk/Forms/Show/519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6200000">
            <a:off x="2667002" y="3428999"/>
            <a:ext cx="6858000" cy="1"/>
            <a:chOff x="-264725" y="6202082"/>
            <a:chExt cx="9324563" cy="1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7183413" y="4325657"/>
              <a:ext cx="0" cy="3752851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437847" y="5332942"/>
              <a:ext cx="0" cy="1738282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651991" y="4285366"/>
              <a:ext cx="0" cy="3833431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8AC93EAC-5658-F045-855B-F4DA5569DCDD}"/>
              </a:ext>
            </a:extLst>
          </p:cNvPr>
          <p:cNvSpPr txBox="1"/>
          <p:nvPr/>
        </p:nvSpPr>
        <p:spPr>
          <a:xfrm>
            <a:off x="6275387" y="2676856"/>
            <a:ext cx="5280887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3200" dirty="0">
                <a:solidFill>
                  <a:srgbClr val="004287"/>
                </a:solidFill>
              </a:rPr>
              <a:t>Celoslovenské testovanie žiakov základných škôl</a:t>
            </a:r>
          </a:p>
          <a:p>
            <a:endParaRPr lang="sk-SK" sz="3200" dirty="0">
              <a:solidFill>
                <a:srgbClr val="004287"/>
              </a:solidFill>
            </a:endParaRPr>
          </a:p>
          <a:p>
            <a:r>
              <a:rPr lang="sk-SK" sz="3200" dirty="0">
                <a:solidFill>
                  <a:srgbClr val="004287"/>
                </a:solidFill>
              </a:rPr>
              <a:t>Regionálny úrad školskej správy v Košiciach</a:t>
            </a:r>
          </a:p>
        </p:txBody>
      </p:sp>
      <p:sp>
        <p:nvSpPr>
          <p:cNvPr id="33" name="BlokTextu 32">
            <a:extLst>
              <a:ext uri="{FF2B5EF4-FFF2-40B4-BE49-F238E27FC236}">
                <a16:creationId xmlns:a16="http://schemas.microsoft.com/office/drawing/2014/main" id="{7892ADDC-E09F-1D45-B354-3402C4CDE508}"/>
              </a:ext>
            </a:extLst>
          </p:cNvPr>
          <p:cNvSpPr txBox="1"/>
          <p:nvPr/>
        </p:nvSpPr>
        <p:spPr>
          <a:xfrm>
            <a:off x="6275386" y="5439933"/>
            <a:ext cx="448840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dirty="0" smtClean="0">
                <a:solidFill>
                  <a:srgbClr val="004287"/>
                </a:solidFill>
              </a:rPr>
              <a:t>RNDr. Martina Urbanová, PhD.</a:t>
            </a:r>
            <a:endParaRPr lang="sk-SK" sz="2000" dirty="0">
              <a:solidFill>
                <a:srgbClr val="004287"/>
              </a:solidFill>
            </a:endParaRPr>
          </a:p>
          <a:p>
            <a:r>
              <a:rPr lang="sk-SK" sz="2000" dirty="0" smtClean="0">
                <a:solidFill>
                  <a:srgbClr val="004287"/>
                </a:solidFill>
              </a:rPr>
              <a:t>13. 09. 2023</a:t>
            </a:r>
            <a:endParaRPr lang="sk-SK" sz="2000" dirty="0">
              <a:solidFill>
                <a:srgbClr val="004287"/>
              </a:solidFill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CED34627-DD95-1845-85A0-8FBF18FFBBB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" t="-1" r="77324" b="28219"/>
          <a:stretch/>
        </p:blipFill>
        <p:spPr>
          <a:xfrm>
            <a:off x="4760890" y="2444324"/>
            <a:ext cx="1393571" cy="171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10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/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2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23" name="Objek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836023" y="1226403"/>
            <a:ext cx="10694126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</a:rPr>
              <a:t>Externé testovanie na </a:t>
            </a:r>
            <a:r>
              <a:rPr lang="sk-SK" sz="2800" b="1" dirty="0" smtClean="0">
                <a:solidFill>
                  <a:schemeClr val="bg1"/>
                </a:solidFill>
              </a:rPr>
              <a:t>účel získania </a:t>
            </a:r>
            <a:r>
              <a:rPr lang="sk-SK" sz="2800" b="1" dirty="0">
                <a:solidFill>
                  <a:schemeClr val="bg1"/>
                </a:solidFill>
              </a:rPr>
              <a:t>nižšieho stredného vzdelania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836023" y="2163755"/>
            <a:ext cx="106941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2000" dirty="0" smtClean="0"/>
              <a:t>Žiak </a:t>
            </a:r>
            <a:r>
              <a:rPr lang="sk-SK" sz="2000" dirty="0"/>
              <a:t>so špeciálnymi výchovno-vzdelávacími potrebami má počas externého testovania žiakov základnej školy také úpravy, aké mal počas vzdelávania sa v základnej škole. </a:t>
            </a:r>
            <a:endParaRPr lang="sk-SK" sz="2000" dirty="0" smtClean="0"/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2000" dirty="0" smtClean="0"/>
              <a:t>Pedagogický </a:t>
            </a:r>
            <a:r>
              <a:rPr lang="sk-SK" sz="2000" dirty="0"/>
              <a:t>zamestnanec alebo odborný zamestnanec základnej školy poverený riaditeľom koordinovaním externého testovania žiakov základnej školy v príslušnej základnej škole uvedie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pri </a:t>
            </a:r>
            <a:r>
              <a:rPr lang="sk-SK" sz="2000" dirty="0"/>
              <a:t>prihlásení žiaka </a:t>
            </a:r>
            <a:r>
              <a:rPr lang="sk-SK" sz="2000" dirty="0" smtClean="0"/>
              <a:t>so </a:t>
            </a:r>
            <a:r>
              <a:rPr lang="sk-SK" sz="2000" dirty="0"/>
              <a:t>špeciálnymi výchovno-vzdelávacími potrebami len úpravy, ktoré žiak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so </a:t>
            </a:r>
            <a:r>
              <a:rPr lang="sk-SK" sz="2000" dirty="0"/>
              <a:t>špeciálnymi výchovno-vzdelávacími potrebami objektívne potrebuje.</a:t>
            </a:r>
          </a:p>
        </p:txBody>
      </p:sp>
    </p:spTree>
    <p:extLst>
      <p:ext uri="{BB962C8B-B14F-4D97-AF65-F5344CB8AC3E}">
        <p14:creationId xmlns:p14="http://schemas.microsoft.com/office/powerpoint/2010/main" val="150816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</a:t>
            </a: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459843" y="1964829"/>
            <a:ext cx="11131265" cy="31393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dirty="0" smtClean="0"/>
              <a:t>Na základe § 58 písm. p) zákona č. 440/2015 Z. z. o športe a o zmene a doplnení niektorých zákonov sa uskutoční</a:t>
            </a:r>
            <a:r>
              <a:rPr lang="sk-SK" sz="2000" u="sng" dirty="0" smtClean="0"/>
              <a:t> testovanie pohybových predpokladov žiakov:</a:t>
            </a:r>
          </a:p>
          <a:p>
            <a:endParaRPr lang="sk-SK" sz="2000" u="sng" dirty="0"/>
          </a:p>
          <a:p>
            <a:pPr marL="285750" indent="-285750">
              <a:buFontTx/>
              <a:buChar char="-"/>
            </a:pPr>
            <a:r>
              <a:rPr lang="sk-SK" sz="2000" dirty="0" smtClean="0"/>
              <a:t>prvých </a:t>
            </a:r>
            <a:r>
              <a:rPr lang="sk-SK" sz="2000" dirty="0"/>
              <a:t>a tretích ročníkov základných </a:t>
            </a:r>
            <a:r>
              <a:rPr lang="sk-SK" sz="2000" dirty="0" smtClean="0"/>
              <a:t>škôl,</a:t>
            </a:r>
          </a:p>
          <a:p>
            <a:pPr marL="285750" indent="-285750">
              <a:buFontTx/>
              <a:buChar char="-"/>
            </a:pPr>
            <a:r>
              <a:rPr lang="sk-SK" sz="2000" dirty="0" smtClean="0"/>
              <a:t>v </a:t>
            </a:r>
            <a:r>
              <a:rPr lang="sk-SK" sz="2000" dirty="0"/>
              <a:t>termíne od </a:t>
            </a:r>
            <a:r>
              <a:rPr lang="sk-SK" sz="2000" b="1" dirty="0"/>
              <a:t>5</a:t>
            </a:r>
            <a:r>
              <a:rPr lang="sk-SK" sz="2000" b="1" dirty="0" smtClean="0"/>
              <a:t>. </a:t>
            </a:r>
            <a:r>
              <a:rPr lang="sk-SK" sz="2000" b="1" dirty="0"/>
              <a:t>9. </a:t>
            </a:r>
            <a:r>
              <a:rPr lang="sk-SK" sz="2000" b="1" dirty="0" smtClean="0"/>
              <a:t>2023 </a:t>
            </a:r>
            <a:r>
              <a:rPr lang="sk-SK" sz="2000" dirty="0"/>
              <a:t>do </a:t>
            </a:r>
            <a:r>
              <a:rPr lang="sk-SK" sz="2000" b="1" dirty="0" smtClean="0"/>
              <a:t>27. </a:t>
            </a:r>
            <a:r>
              <a:rPr lang="sk-SK" sz="2000" b="1" dirty="0"/>
              <a:t>10. </a:t>
            </a:r>
            <a:r>
              <a:rPr lang="sk-SK" sz="2000" b="1" dirty="0" smtClean="0"/>
              <a:t>2023</a:t>
            </a:r>
            <a:r>
              <a:rPr lang="sk-SK" sz="2000" dirty="0" smtClean="0"/>
              <a:t>.</a:t>
            </a:r>
          </a:p>
          <a:p>
            <a:pPr marL="285750" indent="-285750">
              <a:buFontTx/>
              <a:buChar char="-"/>
            </a:pPr>
            <a:endParaRPr lang="sk-SK" sz="2000" dirty="0"/>
          </a:p>
          <a:p>
            <a:pPr lvl="0" fontAlgn="base"/>
            <a:r>
              <a:rPr lang="sk-SK" sz="2000" dirty="0"/>
              <a:t>Výsledky žiakov zadajú školy v časti</a:t>
            </a:r>
            <a:r>
              <a:rPr lang="sk-SK" sz="2000" u="sng" dirty="0"/>
              <a:t> ISTŽ,</a:t>
            </a:r>
            <a:r>
              <a:rPr lang="sk-SK" sz="2000" dirty="0"/>
              <a:t> a to najneskôr do </a:t>
            </a:r>
            <a:r>
              <a:rPr lang="sk-SK" sz="2000" b="1" dirty="0"/>
              <a:t>30. novembra </a:t>
            </a:r>
            <a:r>
              <a:rPr lang="sk-SK" sz="2000" b="1" dirty="0" smtClean="0"/>
              <a:t>2023</a:t>
            </a:r>
            <a:r>
              <a:rPr lang="sk-SK" sz="2000" dirty="0" smtClean="0"/>
              <a:t>.</a:t>
            </a:r>
            <a:endParaRPr lang="sk-SK" sz="2000" dirty="0"/>
          </a:p>
          <a:p>
            <a:pPr lvl="0" fontAlgn="base"/>
            <a:endParaRPr lang="sk-SK" sz="2000" u="sng" dirty="0" smtClean="0"/>
          </a:p>
          <a:p>
            <a:pPr lvl="0" fontAlgn="base"/>
            <a:r>
              <a:rPr lang="sk-SK" sz="2000" u="sng" dirty="0" smtClean="0"/>
              <a:t>Metodické </a:t>
            </a:r>
            <a:r>
              <a:rPr lang="sk-SK" sz="2000" u="sng" dirty="0"/>
              <a:t>pokyny</a:t>
            </a:r>
            <a:r>
              <a:rPr lang="sk-SK" sz="2000" dirty="0"/>
              <a:t> pre testovanie, batéria testov, postupy a súvisiace inštruktážne videá.</a:t>
            </a:r>
          </a:p>
          <a:p>
            <a:endParaRPr lang="sk-SK" sz="2400" dirty="0"/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/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47828" y="1226403"/>
            <a:ext cx="11732155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</a:rPr>
              <a:t>Celoslovenské testovanie pohybových predpokladov žiakov 1. a 3. ročníkov ZŠ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58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0" y="858706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22F62BB-7C67-4E2D-9E44-72D1F40E0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1560" y="2042783"/>
            <a:ext cx="11364040" cy="4207471"/>
          </a:xfrm>
        </p:spPr>
        <p:txBody>
          <a:bodyPr>
            <a:normAutofit lnSpcReduction="10000"/>
          </a:bodyPr>
          <a:lstStyle/>
          <a:p>
            <a:r>
              <a:rPr lang="sk-SK" sz="2000" b="1" dirty="0"/>
              <a:t>Legislatíva: </a:t>
            </a:r>
            <a:r>
              <a:rPr lang="sk-SK" sz="2000" dirty="0"/>
              <a:t>§ 31a zákona č. 245/2008 Z. z. (školský zákon)</a:t>
            </a:r>
          </a:p>
          <a:p>
            <a:pPr marL="0" indent="0">
              <a:buNone/>
            </a:pPr>
            <a:endParaRPr lang="sk-SK" sz="2000" dirty="0"/>
          </a:p>
          <a:p>
            <a:pPr algn="just"/>
            <a:r>
              <a:rPr lang="sk-SK" sz="2000" b="1" dirty="0"/>
              <a:t>Prihlásenie uchádzača: </a:t>
            </a:r>
            <a:r>
              <a:rPr lang="sk-SK" sz="2000" dirty="0"/>
              <a:t>prihláška na RÚŠS </a:t>
            </a:r>
            <a:r>
              <a:rPr lang="sk-SK" sz="2000" b="1" dirty="0">
                <a:solidFill>
                  <a:srgbClr val="FF0000"/>
                </a:solidFill>
              </a:rPr>
              <a:t>do 15. decembra </a:t>
            </a:r>
            <a:r>
              <a:rPr lang="sk-SK" sz="2000" dirty="0"/>
              <a:t>(formulár dostupný na </a:t>
            </a:r>
            <a:r>
              <a:rPr lang="sk-SK" sz="2000" dirty="0">
                <a:hlinkClick r:id="rId4"/>
              </a:rPr>
              <a:t>Edičný portál- Knižnica vzorov PD</a:t>
            </a:r>
            <a:r>
              <a:rPr lang="sk-SK" sz="2000" dirty="0"/>
              <a:t>)</a:t>
            </a:r>
          </a:p>
          <a:p>
            <a:pPr marL="0" indent="0" algn="just">
              <a:buNone/>
            </a:pPr>
            <a:endParaRPr lang="sk-SK" sz="2000" dirty="0"/>
          </a:p>
          <a:p>
            <a:pPr algn="just"/>
            <a:r>
              <a:rPr lang="sk-SK" sz="2000" b="1" dirty="0"/>
              <a:t>Forma: </a:t>
            </a:r>
            <a:r>
              <a:rPr lang="sk-SK" sz="2000" dirty="0"/>
              <a:t>a) Vstupný test  </a:t>
            </a:r>
            <a:r>
              <a:rPr lang="sk-SK" sz="2000" i="1" dirty="0"/>
              <a:t>(ÚSP.) </a:t>
            </a:r>
            <a:r>
              <a:rPr lang="sk-SK" sz="2000" dirty="0"/>
              <a:t>→ Komisionálna skúška 	 </a:t>
            </a:r>
          </a:p>
          <a:p>
            <a:pPr marL="0" indent="0" algn="just">
              <a:buNone/>
            </a:pPr>
            <a:r>
              <a:rPr lang="sk-SK" sz="2000" dirty="0"/>
              <a:t> </a:t>
            </a:r>
            <a:r>
              <a:rPr lang="sk-SK" sz="2000" dirty="0" smtClean="0"/>
              <a:t>                   </a:t>
            </a:r>
            <a:r>
              <a:rPr lang="sk-SK" sz="2000" dirty="0"/>
              <a:t>b) Vstupný test </a:t>
            </a:r>
            <a:r>
              <a:rPr lang="sk-SK" sz="2000" i="1" dirty="0"/>
              <a:t>(NEÚSP.) </a:t>
            </a:r>
            <a:r>
              <a:rPr lang="sk-SK" sz="2000" dirty="0"/>
              <a:t>→ Program vzdelávania v ZŠ → Komisionálna skúška </a:t>
            </a:r>
          </a:p>
          <a:p>
            <a:pPr algn="just">
              <a:lnSpc>
                <a:spcPct val="120000"/>
              </a:lnSpc>
            </a:pPr>
            <a:r>
              <a:rPr lang="sk-SK" sz="2000" b="1" dirty="0" smtClean="0"/>
              <a:t>Harmonogram</a:t>
            </a:r>
            <a:r>
              <a:rPr lang="sk-SK" sz="2000" b="1" dirty="0"/>
              <a:t>: </a:t>
            </a:r>
            <a:endParaRPr lang="sk-SK" sz="2000" b="1" dirty="0" smtClean="0"/>
          </a:p>
          <a:p>
            <a:pPr algn="just">
              <a:lnSpc>
                <a:spcPct val="120000"/>
              </a:lnSpc>
            </a:pPr>
            <a:r>
              <a:rPr lang="sk-SK" sz="2000" dirty="0" smtClean="0"/>
              <a:t>a</a:t>
            </a:r>
            <a:r>
              <a:rPr lang="sk-SK" sz="2000" dirty="0"/>
              <a:t>) </a:t>
            </a:r>
            <a:r>
              <a:rPr lang="sk-SK" sz="2000" dirty="0">
                <a:solidFill>
                  <a:srgbClr val="FF0000"/>
                </a:solidFill>
              </a:rPr>
              <a:t>1. </a:t>
            </a:r>
            <a:r>
              <a:rPr lang="sk-SK" sz="2000" dirty="0"/>
              <a:t>Podanie prihlášky → </a:t>
            </a:r>
            <a:r>
              <a:rPr lang="sk-SK" sz="2000" dirty="0">
                <a:solidFill>
                  <a:srgbClr val="FF0000"/>
                </a:solidFill>
              </a:rPr>
              <a:t>2. </a:t>
            </a:r>
            <a:r>
              <a:rPr lang="sk-SK" sz="2000" dirty="0"/>
              <a:t>Samoštúdium → </a:t>
            </a:r>
            <a:r>
              <a:rPr lang="sk-SK" sz="2000" dirty="0">
                <a:solidFill>
                  <a:srgbClr val="FF0000"/>
                </a:solidFill>
              </a:rPr>
              <a:t>3. </a:t>
            </a:r>
            <a:r>
              <a:rPr lang="sk-SK" sz="2000" dirty="0"/>
              <a:t>Vstupný test  → </a:t>
            </a:r>
            <a:r>
              <a:rPr lang="sk-SK" sz="2000" dirty="0">
                <a:solidFill>
                  <a:srgbClr val="FF0000"/>
                </a:solidFill>
              </a:rPr>
              <a:t>4. </a:t>
            </a:r>
            <a:r>
              <a:rPr lang="sk-SK" sz="2000" dirty="0"/>
              <a:t>Samoštúdium → </a:t>
            </a:r>
            <a:r>
              <a:rPr lang="sk-SK" sz="2000" dirty="0">
                <a:solidFill>
                  <a:srgbClr val="FF0000"/>
                </a:solidFill>
              </a:rPr>
              <a:t>5. </a:t>
            </a:r>
            <a:r>
              <a:rPr lang="sk-SK" sz="2000" dirty="0"/>
              <a:t>Komisionálna skúška→ </a:t>
            </a:r>
            <a:r>
              <a:rPr lang="sk-SK" sz="2000" dirty="0">
                <a:solidFill>
                  <a:srgbClr val="FF0000"/>
                </a:solidFill>
              </a:rPr>
              <a:t>6. </a:t>
            </a:r>
            <a:r>
              <a:rPr lang="sk-SK" sz="2000" dirty="0"/>
              <a:t>Získanie </a:t>
            </a:r>
            <a:r>
              <a:rPr lang="sk-SK" sz="2000" dirty="0" smtClean="0"/>
              <a:t>NSV </a:t>
            </a:r>
            <a:r>
              <a:rPr lang="sk-SK" sz="2000" dirty="0"/>
              <a:t>b) </a:t>
            </a:r>
            <a:r>
              <a:rPr lang="sk-SK" sz="2000" dirty="0">
                <a:solidFill>
                  <a:srgbClr val="FF0000"/>
                </a:solidFill>
              </a:rPr>
              <a:t>1. </a:t>
            </a:r>
            <a:r>
              <a:rPr lang="sk-SK" sz="2000" dirty="0"/>
              <a:t>Podanie prihlášky → </a:t>
            </a:r>
            <a:r>
              <a:rPr lang="sk-SK" sz="2000" dirty="0">
                <a:solidFill>
                  <a:srgbClr val="FF0000"/>
                </a:solidFill>
              </a:rPr>
              <a:t>2. </a:t>
            </a:r>
            <a:r>
              <a:rPr lang="sk-SK" sz="2000" dirty="0"/>
              <a:t>Samoštúdium → </a:t>
            </a:r>
            <a:r>
              <a:rPr lang="sk-SK" sz="2000" dirty="0">
                <a:solidFill>
                  <a:srgbClr val="FF0000"/>
                </a:solidFill>
              </a:rPr>
              <a:t>3. </a:t>
            </a:r>
            <a:r>
              <a:rPr lang="sk-SK" sz="2000" dirty="0"/>
              <a:t>Vstupný test  → </a:t>
            </a:r>
            <a:r>
              <a:rPr lang="sk-SK" sz="2000" dirty="0">
                <a:solidFill>
                  <a:srgbClr val="FF0000"/>
                </a:solidFill>
              </a:rPr>
              <a:t>4. </a:t>
            </a:r>
            <a:r>
              <a:rPr lang="sk-SK" sz="2000" dirty="0"/>
              <a:t>Program vzdelávania→ </a:t>
            </a:r>
            <a:r>
              <a:rPr lang="sk-SK" sz="2000" dirty="0">
                <a:solidFill>
                  <a:srgbClr val="FF0000"/>
                </a:solidFill>
              </a:rPr>
              <a:t>5. </a:t>
            </a:r>
            <a:r>
              <a:rPr lang="sk-SK" sz="2000" dirty="0"/>
              <a:t>Komisionálna skúška → </a:t>
            </a:r>
            <a:r>
              <a:rPr lang="sk-SK" sz="2000" dirty="0">
                <a:solidFill>
                  <a:srgbClr val="FF0000"/>
                </a:solidFill>
              </a:rPr>
              <a:t>6. </a:t>
            </a:r>
            <a:r>
              <a:rPr lang="sk-SK" sz="2000" dirty="0"/>
              <a:t>Získanie NSV</a:t>
            </a:r>
          </a:p>
          <a:p>
            <a:pPr algn="just">
              <a:lnSpc>
                <a:spcPct val="120000"/>
              </a:lnSpc>
            </a:pPr>
            <a:endParaRPr lang="sk-SK" sz="100" dirty="0"/>
          </a:p>
          <a:p>
            <a:pPr algn="just">
              <a:lnSpc>
                <a:spcPct val="120000"/>
              </a:lnSpc>
            </a:pPr>
            <a:endParaRPr lang="sk-SK" sz="1600" dirty="0"/>
          </a:p>
        </p:txBody>
      </p: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12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AutoShape 2" descr="Obrázok ikony">
            <a:extLst>
              <a:ext uri="{FF2B5EF4-FFF2-40B4-BE49-F238E27FC236}">
                <a16:creationId xmlns:a16="http://schemas.microsoft.com/office/drawing/2014/main" id="{F67D0310-6E8E-4B27-AA41-B51675AF2D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1069759" cy="10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7A0FB606-DA12-426D-B285-B345C4CC593A}"/>
              </a:ext>
            </a:extLst>
          </p:cNvPr>
          <p:cNvSpPr txBox="1"/>
          <p:nvPr/>
        </p:nvSpPr>
        <p:spPr>
          <a:xfrm>
            <a:off x="-18895" y="642944"/>
            <a:ext cx="5867434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19198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Bitmap Image" r:id="rId5" imgW="2228571" imgH="800212" progId="PBrush">
                  <p:embed/>
                </p:oleObj>
              </mc:Choice>
              <mc:Fallback>
                <p:oleObj name="Bitmap Image" r:id="rId5" imgW="2228571" imgH="800212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BlokTextu 24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504159" y="1174033"/>
            <a:ext cx="10899585" cy="738664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000" i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Program </a:t>
            </a:r>
            <a:r>
              <a:rPr lang="sk-SK" sz="2000" i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vzdelávania na získanie </a:t>
            </a:r>
            <a:r>
              <a:rPr lang="sk-SK" sz="2000" i="1" cap="all" dirty="0" err="1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nsv</a:t>
            </a:r>
            <a:r>
              <a:rPr lang="sk-SK" sz="2000" i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sk-SK" sz="2000" i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k-SK" sz="2800" b="1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ožnosti</a:t>
            </a:r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získania NSV </a:t>
            </a:r>
            <a:endParaRPr lang="sk-SK" sz="2800" i="1" cap="all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8432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0" y="858706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22F62BB-7C67-4E2D-9E44-72D1F40E0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1560" y="1951343"/>
            <a:ext cx="11364040" cy="420747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endParaRPr lang="sk-SK" sz="100" dirty="0"/>
          </a:p>
          <a:p>
            <a:pPr algn="just">
              <a:lnSpc>
                <a:spcPct val="120000"/>
              </a:lnSpc>
            </a:pPr>
            <a:r>
              <a:rPr lang="sk-SK" sz="2000" b="1" dirty="0"/>
              <a:t>Miesto realizácie: </a:t>
            </a:r>
            <a:r>
              <a:rPr lang="sk-SK" sz="2000" dirty="0"/>
              <a:t>Základná škola určená </a:t>
            </a:r>
            <a:r>
              <a:rPr lang="sk-SK" sz="2000" dirty="0" smtClean="0"/>
              <a:t>RÚŠS v Košiciach</a:t>
            </a:r>
            <a:endParaRPr lang="sk-SK" sz="2000" dirty="0"/>
          </a:p>
          <a:p>
            <a:pPr algn="just">
              <a:lnSpc>
                <a:spcPct val="120000"/>
              </a:lnSpc>
            </a:pPr>
            <a:r>
              <a:rPr lang="sk-SK" sz="2000" b="1" dirty="0"/>
              <a:t>Opravný termín: </a:t>
            </a:r>
            <a:r>
              <a:rPr lang="sk-SK" sz="2000" dirty="0"/>
              <a:t>NIE</a:t>
            </a:r>
          </a:p>
          <a:p>
            <a:pPr algn="just">
              <a:lnSpc>
                <a:spcPct val="120000"/>
              </a:lnSpc>
            </a:pPr>
            <a:r>
              <a:rPr lang="sk-SK" sz="2000" b="1" dirty="0"/>
              <a:t>Potreba evidencie v školskom informačnom systéme na účely RIS: </a:t>
            </a:r>
            <a:r>
              <a:rPr lang="sk-SK" sz="2000" dirty="0"/>
              <a:t>ÁNO</a:t>
            </a:r>
          </a:p>
          <a:p>
            <a:pPr algn="just"/>
            <a:r>
              <a:rPr lang="sk-SK" sz="2000" b="1" dirty="0"/>
              <a:t>Doklad o získanom vzdelaní: </a:t>
            </a:r>
            <a:r>
              <a:rPr lang="sk-SK" sz="2000" dirty="0"/>
              <a:t>Vysvedčenie vydané realizujúcou školou</a:t>
            </a:r>
          </a:p>
          <a:p>
            <a:pPr>
              <a:lnSpc>
                <a:spcPct val="120000"/>
              </a:lnSpc>
            </a:pPr>
            <a:r>
              <a:rPr lang="sk-SK" sz="2000" b="1" dirty="0"/>
              <a:t>Viac </a:t>
            </a:r>
            <a:r>
              <a:rPr lang="sk-SK" sz="2000" b="1" dirty="0" err="1"/>
              <a:t>info</a:t>
            </a:r>
            <a:r>
              <a:rPr lang="sk-SK" sz="2000" b="1" dirty="0"/>
              <a:t>: </a:t>
            </a:r>
            <a:r>
              <a:rPr lang="sk-SK" sz="2000" dirty="0" smtClean="0"/>
              <a:t>zverejnené </a:t>
            </a:r>
            <a:r>
              <a:rPr lang="sk-SK" sz="2000" dirty="0"/>
              <a:t>na minedu.sk – základné vzdelávanie/- </a:t>
            </a:r>
            <a:r>
              <a:rPr lang="sk-SK" sz="2000" dirty="0" err="1"/>
              <a:t>druhošancové</a:t>
            </a:r>
            <a:r>
              <a:rPr lang="sk-SK" sz="2000" dirty="0"/>
              <a:t> vzdelávanie</a:t>
            </a:r>
          </a:p>
        </p:txBody>
      </p: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13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AutoShape 2" descr="Obrázok ikony">
            <a:extLst>
              <a:ext uri="{FF2B5EF4-FFF2-40B4-BE49-F238E27FC236}">
                <a16:creationId xmlns:a16="http://schemas.microsoft.com/office/drawing/2014/main" id="{F67D0310-6E8E-4B27-AA41-B51675AF2D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1069759" cy="10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7A0FB606-DA12-426D-B285-B345C4CC593A}"/>
              </a:ext>
            </a:extLst>
          </p:cNvPr>
          <p:cNvSpPr txBox="1"/>
          <p:nvPr/>
        </p:nvSpPr>
        <p:spPr>
          <a:xfrm>
            <a:off x="-18895" y="642944"/>
            <a:ext cx="5867434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19198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BlokTextu 24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504159" y="1174033"/>
            <a:ext cx="10899585" cy="738664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000" i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Program </a:t>
            </a:r>
            <a:r>
              <a:rPr lang="sk-SK" sz="2000" i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vzdelávania na získanie </a:t>
            </a:r>
            <a:r>
              <a:rPr lang="sk-SK" sz="2000" i="1" cap="all" dirty="0" err="1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nsv</a:t>
            </a:r>
            <a:r>
              <a:rPr lang="sk-SK" sz="2000" i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sk-SK" sz="2000" i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sk-SK" sz="2800" b="1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ožnosti</a:t>
            </a:r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získania NSV </a:t>
            </a:r>
            <a:endParaRPr lang="sk-SK" sz="2800" i="1" cap="all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8432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17906" y="5889010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22F62BB-7C67-4E2D-9E44-72D1F40E0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064" y="2523651"/>
            <a:ext cx="11364040" cy="303517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sk-SK" sz="7400" dirty="0"/>
              <a:t>ZŠ zaeviduje všetkých uchádzačov, ktorí absolvovali vstupný test (ďalej len „účastník NSV“) vo svojom školskom informačnom systéme bez ohľadu na ich úspešnosť v teste (vytvorí a umiestni ich do jednej spoločnej „triedy“, pokyny k evidencii budú súčasťou metodiky) </a:t>
            </a:r>
          </a:p>
          <a:p>
            <a:pPr algn="just">
              <a:lnSpc>
                <a:spcPct val="150000"/>
              </a:lnSpc>
            </a:pPr>
            <a:r>
              <a:rPr lang="sk-SK" sz="7400" dirty="0"/>
              <a:t>počas Zberu údajov 2023 v období </a:t>
            </a:r>
            <a:r>
              <a:rPr lang="sk-SK" sz="7400" b="1" dirty="0"/>
              <a:t>16</a:t>
            </a:r>
            <a:r>
              <a:rPr lang="sk-SK" sz="7400" b="1" dirty="0" smtClean="0"/>
              <a:t>. 09. 2023 - </a:t>
            </a:r>
            <a:r>
              <a:rPr lang="sk-SK" sz="7400" b="1" dirty="0"/>
              <a:t>30</a:t>
            </a:r>
            <a:r>
              <a:rPr lang="sk-SK" sz="7400" b="1" dirty="0" smtClean="0"/>
              <a:t>. 09. 2023 </a:t>
            </a:r>
            <a:r>
              <a:rPr lang="sk-SK" sz="7400" dirty="0"/>
              <a:t>ZŠ zasiela na účely financovania údaje o počte účastníkov NSV spolu s ostatnými údajmi o počte žiakov, zamestnancov a  údajov o škole do RIS podľa stavu </a:t>
            </a:r>
            <a:r>
              <a:rPr lang="sk-SK" sz="7400" dirty="0" smtClean="0"/>
              <a:t/>
            </a:r>
            <a:br>
              <a:rPr lang="sk-SK" sz="7400" dirty="0" smtClean="0"/>
            </a:br>
            <a:r>
              <a:rPr lang="sk-SK" sz="7400" dirty="0" smtClean="0"/>
              <a:t>k </a:t>
            </a:r>
            <a:r>
              <a:rPr lang="sk-SK" sz="7400" dirty="0"/>
              <a:t>15</a:t>
            </a:r>
            <a:r>
              <a:rPr lang="sk-SK" sz="7400" dirty="0" smtClean="0"/>
              <a:t>. 09</a:t>
            </a:r>
            <a:r>
              <a:rPr lang="sk-SK" sz="7400" dirty="0"/>
              <a:t>. </a:t>
            </a:r>
            <a:r>
              <a:rPr lang="sk-SK" sz="7400" dirty="0" smtClean="0"/>
              <a:t>2023</a:t>
            </a:r>
            <a:endParaRPr lang="sk-SK" sz="7400" dirty="0"/>
          </a:p>
          <a:p>
            <a:pPr>
              <a:lnSpc>
                <a:spcPct val="150000"/>
              </a:lnSpc>
            </a:pPr>
            <a:r>
              <a:rPr lang="sk-SK" sz="7400" dirty="0"/>
              <a:t>normatívny príspevok na účastníka </a:t>
            </a:r>
            <a:r>
              <a:rPr lang="sk-SK" sz="7400" dirty="0" smtClean="0"/>
              <a:t>NSV 10</a:t>
            </a:r>
            <a:r>
              <a:rPr lang="sk-SK" sz="7400" dirty="0"/>
              <a:t> % z priemerného normatívu bežného žiaka denného štúdia základnej školy</a:t>
            </a:r>
          </a:p>
          <a:p>
            <a:pPr marL="0" indent="0">
              <a:buNone/>
            </a:pPr>
            <a:endParaRPr lang="sk-SK" sz="1800" dirty="0"/>
          </a:p>
        </p:txBody>
      </p: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14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17283" y="1180451"/>
            <a:ext cx="11316831" cy="738664"/>
          </a:xfrm>
          <a:prstGeom prst="rect">
            <a:avLst/>
          </a:prstGeom>
          <a:solidFill>
            <a:srgbClr val="C00000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000" b="1" i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Program vzdelávania na získanie nsv</a:t>
            </a:r>
          </a:p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Evidencia uchádzačov na účely financovania</a:t>
            </a:r>
          </a:p>
        </p:txBody>
      </p:sp>
      <p:sp>
        <p:nvSpPr>
          <p:cNvPr id="2" name="AutoShape 2" descr="Obrázok ikony">
            <a:extLst>
              <a:ext uri="{FF2B5EF4-FFF2-40B4-BE49-F238E27FC236}">
                <a16:creationId xmlns:a16="http://schemas.microsoft.com/office/drawing/2014/main" id="{F67D0310-6E8E-4B27-AA41-B51675AF2D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1069759" cy="10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7A0FB606-DA12-426D-B285-B345C4CC593A}"/>
              </a:ext>
            </a:extLst>
          </p:cNvPr>
          <p:cNvSpPr txBox="1"/>
          <p:nvPr/>
        </p:nvSpPr>
        <p:spPr>
          <a:xfrm>
            <a:off x="-18894" y="642944"/>
            <a:ext cx="6202412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</a:t>
            </a:r>
            <a:r>
              <a:rPr lang="sk-SK" sz="2000" b="1" dirty="0" smtClean="0">
                <a:solidFill>
                  <a:schemeClr val="bg1"/>
                </a:solidFill>
              </a:rPr>
              <a:t>škôl</a:t>
            </a:r>
            <a:endParaRPr lang="sk-SK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19198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8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BlokTextu 24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016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22F62BB-7C67-4E2D-9E44-72D1F40E0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064" y="2346039"/>
            <a:ext cx="11364040" cy="3655074"/>
          </a:xfrm>
        </p:spPr>
        <p:txBody>
          <a:bodyPr>
            <a:normAutofit/>
          </a:bodyPr>
          <a:lstStyle/>
          <a:p>
            <a:pPr algn="just"/>
            <a:r>
              <a:rPr lang="sk-SK" sz="2000" dirty="0"/>
              <a:t>komisionálne skúšky na získanie NSV sa budú realizovať v súlade s § 57 školského zákona a vzdelávacími štandardmi pre program vzdelávania v období </a:t>
            </a:r>
            <a:r>
              <a:rPr lang="sk-SK" sz="2000" u="sng" dirty="0"/>
              <a:t>od 01</a:t>
            </a:r>
            <a:r>
              <a:rPr lang="sk-SK" sz="2000" u="sng" dirty="0" smtClean="0"/>
              <a:t>. 10. 2023 </a:t>
            </a:r>
            <a:r>
              <a:rPr lang="sk-SK" sz="2000" u="sng" dirty="0"/>
              <a:t>do 30</a:t>
            </a:r>
            <a:r>
              <a:rPr lang="sk-SK" sz="2000" u="sng" dirty="0" smtClean="0"/>
              <a:t>. 06. 2024 </a:t>
            </a:r>
            <a:r>
              <a:rPr lang="sk-SK" sz="2000" dirty="0"/>
              <a:t>vzhľadom na podmienky a možnosti školy</a:t>
            </a:r>
          </a:p>
          <a:p>
            <a:pPr marL="0" indent="0">
              <a:buNone/>
            </a:pPr>
            <a:endParaRPr lang="sk-SK" sz="2000" dirty="0"/>
          </a:p>
          <a:p>
            <a:pPr marL="342900" indent="-342900">
              <a:buFont typeface="+mj-lt"/>
              <a:buAutoNum type="alphaUcPeriod"/>
            </a:pPr>
            <a:r>
              <a:rPr lang="sk-SK" sz="2000" b="1" dirty="0"/>
              <a:t>Úspešný účastník vstupného testu</a:t>
            </a:r>
          </a:p>
          <a:p>
            <a:r>
              <a:rPr lang="sk-SK" sz="2000" dirty="0"/>
              <a:t>absolvuje komisionálne skúšky v období </a:t>
            </a:r>
            <a:r>
              <a:rPr lang="sk-SK" sz="2000" b="1" dirty="0"/>
              <a:t>01</a:t>
            </a:r>
            <a:r>
              <a:rPr lang="sk-SK" sz="2000" b="1" dirty="0" smtClean="0"/>
              <a:t>. 10. 2023 </a:t>
            </a:r>
            <a:r>
              <a:rPr lang="sk-SK" sz="2000" b="1" dirty="0"/>
              <a:t>do 31</a:t>
            </a:r>
            <a:r>
              <a:rPr lang="sk-SK" sz="2000" b="1" dirty="0" smtClean="0"/>
              <a:t>. 01. 2024</a:t>
            </a:r>
            <a:endParaRPr lang="sk-SK" sz="2000" b="1" dirty="0"/>
          </a:p>
          <a:p>
            <a:pPr marL="0" indent="0">
              <a:buNone/>
            </a:pPr>
            <a:endParaRPr lang="sk-SK" sz="2000" dirty="0"/>
          </a:p>
          <a:p>
            <a:pPr marL="342900" indent="-342900">
              <a:buFont typeface="+mj-lt"/>
              <a:buAutoNum type="alphaUcPeriod" startAt="2"/>
            </a:pPr>
            <a:r>
              <a:rPr lang="sk-SK" sz="2000" b="1" dirty="0"/>
              <a:t>Neúspešný účastník vstupného testu</a:t>
            </a:r>
          </a:p>
          <a:p>
            <a:r>
              <a:rPr lang="sk-SK" sz="2000" dirty="0"/>
              <a:t>absolvuje komisionálne skúšky v období </a:t>
            </a:r>
            <a:r>
              <a:rPr lang="sk-SK" sz="2000" b="1" dirty="0"/>
              <a:t>01</a:t>
            </a:r>
            <a:r>
              <a:rPr lang="sk-SK" sz="2000" b="1" dirty="0" smtClean="0"/>
              <a:t>. 10. 2023 </a:t>
            </a:r>
            <a:r>
              <a:rPr lang="sk-SK" sz="2000" b="1" dirty="0"/>
              <a:t>do 30</a:t>
            </a:r>
            <a:r>
              <a:rPr lang="sk-SK" sz="2000" b="1" dirty="0" smtClean="0"/>
              <a:t>. 06. 2024</a:t>
            </a:r>
            <a:endParaRPr lang="sk-SK" sz="2000" b="1" dirty="0"/>
          </a:p>
        </p:txBody>
      </p: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15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411064" y="1012140"/>
            <a:ext cx="11364040" cy="738664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000" b="1" i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Program vzdelávania na získanie n</a:t>
            </a:r>
            <a:r>
              <a:rPr lang="sk-SK" sz="20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sv</a:t>
            </a:r>
          </a:p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Komisionálna skúška</a:t>
            </a:r>
          </a:p>
        </p:txBody>
      </p:sp>
      <p:sp>
        <p:nvSpPr>
          <p:cNvPr id="2" name="AutoShape 2" descr="Obrázok ikony">
            <a:extLst>
              <a:ext uri="{FF2B5EF4-FFF2-40B4-BE49-F238E27FC236}">
                <a16:creationId xmlns:a16="http://schemas.microsoft.com/office/drawing/2014/main" id="{F67D0310-6E8E-4B27-AA41-B51675AF2D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3276599"/>
            <a:ext cx="1069759" cy="10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7A0FB606-DA12-426D-B285-B345C4CC593A}"/>
              </a:ext>
            </a:extLst>
          </p:cNvPr>
          <p:cNvSpPr txBox="1"/>
          <p:nvPr/>
        </p:nvSpPr>
        <p:spPr>
          <a:xfrm>
            <a:off x="-18895" y="642944"/>
            <a:ext cx="5695418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</a:t>
            </a:r>
            <a:r>
              <a:rPr lang="sk-SK" sz="2000" b="1" dirty="0" smtClean="0">
                <a:solidFill>
                  <a:schemeClr val="bg1"/>
                </a:solidFill>
              </a:rPr>
              <a:t>škôl</a:t>
            </a:r>
            <a:endParaRPr lang="sk-SK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19198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3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BlokTextu 23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229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22F62BB-7C67-4E2D-9E44-72D1F40E08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2371725"/>
            <a:ext cx="11241704" cy="36293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sk-SK" sz="2000" dirty="0"/>
              <a:t>úspešným vykonaním komisionálnych skúšok z vyučovacích predmetov získa účastník nižšie stredné vzdelanie</a:t>
            </a:r>
          </a:p>
          <a:p>
            <a:pPr algn="just">
              <a:lnSpc>
                <a:spcPct val="150000"/>
              </a:lnSpc>
            </a:pPr>
            <a:r>
              <a:rPr lang="sk-SK" sz="2000" dirty="0"/>
              <a:t>dokladom o získanom vzdelaní je vysvedčenie</a:t>
            </a:r>
          </a:p>
          <a:p>
            <a:pPr algn="just">
              <a:lnSpc>
                <a:spcPct val="150000"/>
              </a:lnSpc>
            </a:pPr>
            <a:r>
              <a:rPr lang="sk-SK" sz="2000" dirty="0"/>
              <a:t>vysvedčenie vydáva riaditeľ školy</a:t>
            </a:r>
          </a:p>
          <a:p>
            <a:pPr algn="just">
              <a:lnSpc>
                <a:spcPct val="150000"/>
              </a:lnSpc>
            </a:pPr>
            <a:r>
              <a:rPr lang="sk-SK" sz="2000" dirty="0"/>
              <a:t>vzor vysvedčenia </a:t>
            </a:r>
            <a:r>
              <a:rPr lang="sk-SK" sz="2000" dirty="0" smtClean="0"/>
              <a:t>je zverejnený na </a:t>
            </a:r>
            <a:r>
              <a:rPr lang="sk-SK" sz="2000" dirty="0"/>
              <a:t>Edičnom </a:t>
            </a:r>
            <a:r>
              <a:rPr lang="sk-SK" sz="2000" dirty="0" smtClean="0"/>
              <a:t>portáli</a:t>
            </a:r>
            <a:endParaRPr lang="sk-SK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16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533400" y="1012140"/>
            <a:ext cx="11241704" cy="738664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000" b="1" i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Program vzdelávania na získanie nsv</a:t>
            </a:r>
          </a:p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vysvedčenie</a:t>
            </a:r>
          </a:p>
        </p:txBody>
      </p:sp>
      <p:sp>
        <p:nvSpPr>
          <p:cNvPr id="2" name="AutoShape 2" descr="Obrázok ikony">
            <a:extLst>
              <a:ext uri="{FF2B5EF4-FFF2-40B4-BE49-F238E27FC236}">
                <a16:creationId xmlns:a16="http://schemas.microsoft.com/office/drawing/2014/main" id="{F67D0310-6E8E-4B27-AA41-B51675AF2D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55758" y="3269232"/>
            <a:ext cx="1069759" cy="10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7A0FB606-DA12-426D-B285-B345C4CC593A}"/>
              </a:ext>
            </a:extLst>
          </p:cNvPr>
          <p:cNvSpPr txBox="1"/>
          <p:nvPr/>
        </p:nvSpPr>
        <p:spPr>
          <a:xfrm>
            <a:off x="-18895" y="642944"/>
            <a:ext cx="5505295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19198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7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BlokTextu 23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20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Výrez obrazovk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44" y="796833"/>
            <a:ext cx="10584255" cy="59246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17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AutoShape 2" descr="Obrázok ikony">
            <a:extLst>
              <a:ext uri="{FF2B5EF4-FFF2-40B4-BE49-F238E27FC236}">
                <a16:creationId xmlns:a16="http://schemas.microsoft.com/office/drawing/2014/main" id="{F67D0310-6E8E-4B27-AA41-B51675AF2DA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55758" y="3269232"/>
            <a:ext cx="1069759" cy="106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7A0FB606-DA12-426D-B285-B345C4CC593A}"/>
              </a:ext>
            </a:extLst>
          </p:cNvPr>
          <p:cNvSpPr txBox="1"/>
          <p:nvPr/>
        </p:nvSpPr>
        <p:spPr>
          <a:xfrm>
            <a:off x="-18895" y="642944"/>
            <a:ext cx="554150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graphicFrame>
        <p:nvGraphicFramePr>
          <p:cNvPr id="22" name="Objek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519198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Bitmap Image" r:id="rId5" imgW="2228571" imgH="800212" progId="PBrush">
                  <p:embed/>
                </p:oleObj>
              </mc:Choice>
              <mc:Fallback>
                <p:oleObj name="Bitmap Image" r:id="rId5" imgW="2228571" imgH="800212" progId="PBrush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BlokTextu 23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631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18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8AC93EAC-5658-F045-855B-F4DA5569DCDD}"/>
              </a:ext>
            </a:extLst>
          </p:cNvPr>
          <p:cNvSpPr txBox="1"/>
          <p:nvPr/>
        </p:nvSpPr>
        <p:spPr>
          <a:xfrm>
            <a:off x="3743416" y="2657621"/>
            <a:ext cx="4705165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endParaRPr lang="sk-SK" sz="3200" dirty="0" smtClean="0">
              <a:solidFill>
                <a:srgbClr val="004287"/>
              </a:solidFill>
            </a:endParaRPr>
          </a:p>
          <a:p>
            <a:pPr algn="ctr"/>
            <a:r>
              <a:rPr lang="sk-SK" sz="3200" dirty="0" smtClean="0">
                <a:solidFill>
                  <a:srgbClr val="004287"/>
                </a:solidFill>
              </a:rPr>
              <a:t>ĎAKUJEM </a:t>
            </a:r>
            <a:r>
              <a:rPr lang="sk-SK" sz="3200" dirty="0">
                <a:solidFill>
                  <a:srgbClr val="004287"/>
                </a:solidFill>
              </a:rPr>
              <a:t>ZA POZORNOSŤ</a:t>
            </a:r>
          </a:p>
          <a:p>
            <a:pPr algn="ctr"/>
            <a:endParaRPr lang="sk-SK" sz="3200" dirty="0">
              <a:solidFill>
                <a:srgbClr val="004287"/>
              </a:solidFill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104375"/>
              </p:ext>
            </p:extLst>
          </p:nvPr>
        </p:nvGraphicFramePr>
        <p:xfrm>
          <a:off x="5409056" y="1539137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1539137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0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2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219325" y="1133026"/>
            <a:ext cx="824574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OBSAH PREZENTÁCIE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459844" y="1964829"/>
            <a:ext cx="11122556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buAutoNum type="arabicPeriod"/>
            </a:pPr>
            <a:r>
              <a:rPr lang="sk-SK" sz="2400" b="1" dirty="0" smtClean="0"/>
              <a:t>Testovanie 9 (T9)</a:t>
            </a:r>
          </a:p>
          <a:p>
            <a:endParaRPr lang="sk-SK" sz="2400" b="1" dirty="0"/>
          </a:p>
          <a:p>
            <a:r>
              <a:rPr lang="sk-SK" sz="2400" b="1" dirty="0"/>
              <a:t>2</a:t>
            </a:r>
            <a:r>
              <a:rPr lang="sk-SK" sz="2400" b="1" dirty="0" smtClean="0"/>
              <a:t>.  Externé </a:t>
            </a:r>
            <a:r>
              <a:rPr lang="sk-SK" sz="2400" b="1" dirty="0"/>
              <a:t>testovanie na </a:t>
            </a:r>
            <a:r>
              <a:rPr lang="sk-SK" sz="2400" b="1" dirty="0" smtClean="0"/>
              <a:t>účel získania </a:t>
            </a:r>
            <a:r>
              <a:rPr lang="sk-SK" sz="2400" b="1" dirty="0"/>
              <a:t>nižšieho stredného </a:t>
            </a:r>
            <a:r>
              <a:rPr lang="sk-SK" sz="2400" b="1" dirty="0" smtClean="0"/>
              <a:t>vzdelania</a:t>
            </a:r>
          </a:p>
          <a:p>
            <a:endParaRPr lang="sk-SK" sz="2400" b="1" dirty="0" smtClean="0"/>
          </a:p>
          <a:p>
            <a:pPr marL="457200" indent="-457200">
              <a:buAutoNum type="arabicPeriod" startAt="3"/>
            </a:pPr>
            <a:r>
              <a:rPr lang="sk-SK" sz="2400" b="1" dirty="0" smtClean="0"/>
              <a:t>Celoslovenské </a:t>
            </a:r>
            <a:r>
              <a:rPr lang="sk-SK" sz="2400" b="1" dirty="0"/>
              <a:t>testovanie pohybových predpokladov žiakov 1. a 3. ročníkov </a:t>
            </a:r>
            <a:r>
              <a:rPr lang="sk-SK" sz="2400" b="1" dirty="0" smtClean="0"/>
              <a:t>ZŠ</a:t>
            </a:r>
          </a:p>
          <a:p>
            <a:pPr marL="457200" indent="-457200">
              <a:buAutoNum type="arabicPeriod" startAt="3"/>
            </a:pPr>
            <a:endParaRPr lang="sk-SK" sz="2400" b="1" dirty="0" smtClean="0"/>
          </a:p>
          <a:p>
            <a:pPr marL="457200" indent="-457200">
              <a:buAutoNum type="arabicPeriod" startAt="3"/>
            </a:pPr>
            <a:r>
              <a:rPr lang="sk-SK" sz="2400" b="1" dirty="0" smtClean="0"/>
              <a:t>Program vzdelávania na získanie nižšieho stredného vzdelania</a:t>
            </a:r>
          </a:p>
          <a:p>
            <a:pPr marL="342900" indent="-342900">
              <a:buAutoNum type="arabicPeriod"/>
            </a:pPr>
            <a:endParaRPr lang="sk-SK" sz="2400" dirty="0"/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2477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12745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</p:spTree>
    <p:extLst>
      <p:ext uri="{BB962C8B-B14F-4D97-AF65-F5344CB8AC3E}">
        <p14:creationId xmlns:p14="http://schemas.microsoft.com/office/powerpoint/2010/main" val="16759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3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450236" y="1133026"/>
            <a:ext cx="7967213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Testovanie 9 (T9)   </a:t>
            </a:r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172016" y="1964829"/>
            <a:ext cx="11850985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sk-SK" sz="2000" b="1" dirty="0"/>
              <a:t>Na základe § 155 zákona č. 245/2008 Z. z. sa v školskom roku </a:t>
            </a:r>
            <a:r>
              <a:rPr lang="sk-SK" sz="2000" b="1" dirty="0" smtClean="0"/>
              <a:t>2023/2024 </a:t>
            </a:r>
            <a:r>
              <a:rPr lang="sk-SK" sz="2000" b="1" dirty="0"/>
              <a:t>uskutoční externé </a:t>
            </a:r>
            <a:r>
              <a:rPr lang="sk-SK" sz="2000" b="1" dirty="0" smtClean="0"/>
              <a:t>testovanie:</a:t>
            </a:r>
          </a:p>
          <a:p>
            <a:pPr algn="just"/>
            <a:r>
              <a:rPr lang="sk-SK" sz="2000" dirty="0" smtClean="0"/>
              <a:t> </a:t>
            </a:r>
          </a:p>
          <a:p>
            <a:pPr marL="285750" indent="-285750" algn="just">
              <a:buFontTx/>
              <a:buChar char="-"/>
            </a:pPr>
            <a:r>
              <a:rPr lang="sk-SK" sz="2000" dirty="0" smtClean="0"/>
              <a:t>žiakov deviateho </a:t>
            </a:r>
            <a:r>
              <a:rPr lang="sk-SK" sz="2000" dirty="0"/>
              <a:t>ročníka základných škôl (Testovanie 9</a:t>
            </a:r>
            <a:r>
              <a:rPr lang="sk-SK" sz="2000" dirty="0" smtClean="0"/>
              <a:t>)</a:t>
            </a:r>
          </a:p>
          <a:p>
            <a:pPr algn="just"/>
            <a:endParaRPr lang="sk-SK" sz="2000" dirty="0" smtClean="0"/>
          </a:p>
          <a:p>
            <a:pPr algn="just"/>
            <a:r>
              <a:rPr lang="sk-SK" sz="2000" b="1" dirty="0" smtClean="0"/>
              <a:t>Testovania sa </a:t>
            </a:r>
            <a:r>
              <a:rPr lang="sk-SK" sz="2000" b="1" dirty="0"/>
              <a:t>môžu zúčastniť aj žiaci podľa § 97 ods. 5 zákona č. 245/2008 Z. z. </a:t>
            </a:r>
            <a:endParaRPr lang="sk-SK" sz="2000" b="1" dirty="0" smtClean="0"/>
          </a:p>
          <a:p>
            <a:pPr algn="just"/>
            <a:endParaRPr lang="sk-SK" sz="2000" dirty="0"/>
          </a:p>
          <a:p>
            <a:pPr algn="just"/>
            <a:r>
              <a:rPr lang="sk-SK" sz="2000" b="1" dirty="0" smtClean="0"/>
              <a:t>Testovania </a:t>
            </a:r>
            <a:r>
              <a:rPr lang="sk-SK" sz="2000" b="1" dirty="0"/>
              <a:t>9 sa podľa § 155 ods. 8 zákona č. 245/2008 Z. z. </a:t>
            </a:r>
            <a:r>
              <a:rPr lang="sk-SK" sz="2000" b="1" dirty="0" smtClean="0"/>
              <a:t>zúčastnia:</a:t>
            </a:r>
          </a:p>
          <a:p>
            <a:pPr marL="285750" indent="-285750" algn="just">
              <a:buFontTx/>
              <a:buChar char="-"/>
            </a:pPr>
            <a:r>
              <a:rPr lang="sk-SK" sz="2000" dirty="0" smtClean="0"/>
              <a:t>žiaci </a:t>
            </a:r>
            <a:r>
              <a:rPr lang="sk-SK" sz="2000" dirty="0"/>
              <a:t>4. ročníka gymnázií a tanečných konzervatórií s osemročným vzdelávacím programom </a:t>
            </a:r>
            <a:endParaRPr lang="sk-SK" sz="2000" dirty="0" smtClean="0"/>
          </a:p>
          <a:p>
            <a:pPr marL="285750" indent="-285750" algn="just">
              <a:buFontTx/>
              <a:buChar char="-"/>
            </a:pPr>
            <a:r>
              <a:rPr lang="sk-SK" sz="2000" dirty="0" smtClean="0"/>
              <a:t>žiaci 1</a:t>
            </a:r>
            <a:r>
              <a:rPr lang="sk-SK" sz="2000" dirty="0"/>
              <a:t>. ročníka stredných škôl s päťročným vzdelávacím </a:t>
            </a:r>
            <a:r>
              <a:rPr lang="sk-SK" sz="2000" dirty="0" smtClean="0"/>
              <a:t>programom, prijatí </a:t>
            </a:r>
            <a:r>
              <a:rPr lang="sk-SK" sz="2000" dirty="0"/>
              <a:t>na vzdelávanie v strednej škole 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>z </a:t>
            </a:r>
            <a:r>
              <a:rPr lang="sk-SK" sz="2000" dirty="0"/>
              <a:t>ôsmeho ročníka základnej školy. </a:t>
            </a:r>
          </a:p>
          <a:p>
            <a:pPr algn="just"/>
            <a:endParaRPr lang="sk-SK" sz="2000" dirty="0" smtClean="0"/>
          </a:p>
          <a:p>
            <a:pPr algn="just"/>
            <a:r>
              <a:rPr lang="sk-SK" sz="2000" dirty="0" smtClean="0"/>
              <a:t>Celoslovenské testovanie </a:t>
            </a:r>
            <a:r>
              <a:rPr lang="sk-SK" sz="2000" dirty="0"/>
              <a:t>žiakov základných škôl </a:t>
            </a:r>
            <a:r>
              <a:rPr lang="sk-SK" sz="2000" dirty="0" smtClean="0"/>
              <a:t>(Testovanie </a:t>
            </a:r>
            <a:r>
              <a:rPr lang="sk-SK" sz="2000" dirty="0"/>
              <a:t>9) sa </a:t>
            </a:r>
            <a:r>
              <a:rPr lang="sk-SK" sz="2000" dirty="0" smtClean="0"/>
              <a:t>uskutoční v </a:t>
            </a:r>
            <a:r>
              <a:rPr lang="sk-SK" sz="2000" dirty="0"/>
              <a:t>nasledujúcich termínoch: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39576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539668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78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4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022654" y="1202695"/>
            <a:ext cx="7967213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Testovanie 9 (T9)    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39576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/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Zástupný symbol obsahu 2"/>
          <p:cNvSpPr txBox="1">
            <a:spLocks/>
          </p:cNvSpPr>
          <p:nvPr/>
        </p:nvSpPr>
        <p:spPr>
          <a:xfrm>
            <a:off x="339634" y="1811200"/>
            <a:ext cx="11460480" cy="4064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3200" b="1" dirty="0"/>
              <a:t>Prehľad termínov Testovanie 9 (T9) </a:t>
            </a:r>
            <a:r>
              <a:rPr lang="sk-SK" sz="3200" b="1" dirty="0" smtClean="0"/>
              <a:t>2023/2024</a:t>
            </a:r>
            <a:endParaRPr lang="sk-SK" sz="2000" dirty="0"/>
          </a:p>
          <a:p>
            <a:r>
              <a:rPr lang="sk-SK" sz="2000" b="1" dirty="0" smtClean="0"/>
              <a:t>Prehľad </a:t>
            </a:r>
            <a:r>
              <a:rPr lang="sk-SK" sz="2000" b="1" dirty="0"/>
              <a:t>termínov Testovanie 9 (T9) a Testovanie 5 (T5) 2023</a:t>
            </a:r>
            <a:endParaRPr lang="sk-SK" sz="2000" dirty="0"/>
          </a:p>
          <a:p>
            <a:endParaRPr lang="sk-SK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k-SK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k-SK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k-SK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662650"/>
              </p:ext>
            </p:extLst>
          </p:nvPr>
        </p:nvGraphicFramePr>
        <p:xfrm>
          <a:off x="1004375" y="2214941"/>
          <a:ext cx="10177418" cy="3487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3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9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67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Testovanie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Termín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Predmet</a:t>
                      </a:r>
                      <a:endParaRPr lang="sk-S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9233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Testovanie 9</a:t>
                      </a:r>
                    </a:p>
                    <a:p>
                      <a:pPr algn="ctr"/>
                      <a:endParaRPr lang="sk-SK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riadny termín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20. 03.</a:t>
                      </a:r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2024</a:t>
                      </a:r>
                    </a:p>
                    <a:p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(streda)</a:t>
                      </a:r>
                    </a:p>
                    <a:p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21. 03. 2024</a:t>
                      </a:r>
                    </a:p>
                    <a:p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(štvrtok)</a:t>
                      </a:r>
                      <a:endParaRPr lang="sk-SK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matematika, slovenský jazyk a literatúra, maďarský jazyk </a:t>
                      </a:r>
                      <a:b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literatúra</a:t>
                      </a:r>
                    </a:p>
                    <a:p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slovenský jazyk a slovenská literatúra, ukrajinský jazyk </a:t>
                      </a:r>
                      <a:b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literatúra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8702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Testovanie 9</a:t>
                      </a:r>
                    </a:p>
                    <a:p>
                      <a:pPr algn="ctr"/>
                      <a:endParaRPr lang="sk-SK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náhradný termín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04. 04. 2024</a:t>
                      </a:r>
                    </a:p>
                    <a:p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(štvrtok)</a:t>
                      </a:r>
                    </a:p>
                    <a:p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05.</a:t>
                      </a:r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04. 2024</a:t>
                      </a:r>
                    </a:p>
                    <a:p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(piatok)</a:t>
                      </a:r>
                      <a:endParaRPr lang="sk-SK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matematika, slovenský jazyk</a:t>
                      </a:r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 literatúra, maďarský jazyk </a:t>
                      </a:r>
                      <a:b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literatúra</a:t>
                      </a:r>
                    </a:p>
                    <a:p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slovenský jazyk a slovenská literatúra, ukrajinský jazyk </a:t>
                      </a:r>
                      <a:b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sk-SK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literatúra</a:t>
                      </a:r>
                      <a:endParaRPr lang="sk-SK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675">
                <a:tc gridSpan="3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bdĺžnik 7"/>
          <p:cNvSpPr/>
          <p:nvPr/>
        </p:nvSpPr>
        <p:spPr>
          <a:xfrm>
            <a:off x="618309" y="5755813"/>
            <a:ext cx="111818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Prihlasovanie žiakov na Celoslovenské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testovanie žiakov základných škôl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13.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30. 11.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  <a:endParaRPr lang="sk-SK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5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412745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130299" y="1226403"/>
            <a:ext cx="7967213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 smtClean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Testovanie 9 (T9)  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BlokTextu 32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459843" y="1964829"/>
            <a:ext cx="10983219" cy="33547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fontAlgn="base"/>
            <a:endParaRPr lang="sk-SK" b="1" dirty="0" smtClean="0"/>
          </a:p>
          <a:p>
            <a:pPr lvl="0" fontAlgn="base"/>
            <a:r>
              <a:rPr lang="sk-SK" sz="2000" b="1" dirty="0" smtClean="0"/>
              <a:t>Testovanie žiakov v Košickom kraji sa </a:t>
            </a:r>
            <a:r>
              <a:rPr lang="sk-SK" sz="2000" b="1" dirty="0"/>
              <a:t>uskutoční z </a:t>
            </a:r>
            <a:r>
              <a:rPr lang="sk-SK" sz="2000" b="1" dirty="0" smtClean="0"/>
              <a:t>predmetov:</a:t>
            </a:r>
          </a:p>
          <a:p>
            <a:pPr marL="285750" lvl="0" indent="-285750" fontAlgn="base">
              <a:buFontTx/>
              <a:buChar char="-"/>
            </a:pPr>
            <a:r>
              <a:rPr lang="sk-SK" sz="2000" dirty="0" smtClean="0"/>
              <a:t>matematika</a:t>
            </a:r>
            <a:r>
              <a:rPr lang="sk-SK" sz="2000" dirty="0"/>
              <a:t>, </a:t>
            </a:r>
            <a:endParaRPr lang="sk-SK" sz="2000" dirty="0" smtClean="0"/>
          </a:p>
          <a:p>
            <a:pPr marL="285750" lvl="0" indent="-285750" fontAlgn="base">
              <a:buFontTx/>
              <a:buChar char="-"/>
            </a:pPr>
            <a:r>
              <a:rPr lang="sk-SK" sz="2000" dirty="0" smtClean="0"/>
              <a:t>slovenský </a:t>
            </a:r>
            <a:r>
              <a:rPr lang="sk-SK" sz="2000" dirty="0"/>
              <a:t>jazyk a literatúra (okrem škôl s vyučovacím jazykom </a:t>
            </a:r>
            <a:r>
              <a:rPr lang="sk-SK" sz="2000" dirty="0" smtClean="0"/>
              <a:t>maďarským</a:t>
            </a:r>
            <a:r>
              <a:rPr lang="sk-SK" sz="2000" dirty="0"/>
              <a:t>), </a:t>
            </a:r>
            <a:endParaRPr lang="sk-SK" sz="2000" dirty="0" smtClean="0"/>
          </a:p>
          <a:p>
            <a:pPr marL="285750" lvl="0" indent="-285750" fontAlgn="base">
              <a:buFontTx/>
              <a:buChar char="-"/>
            </a:pPr>
            <a:r>
              <a:rPr lang="sk-SK" sz="2000" dirty="0" smtClean="0"/>
              <a:t>maďarský </a:t>
            </a:r>
            <a:r>
              <a:rPr lang="sk-SK" sz="2000" dirty="0"/>
              <a:t>jazyk a literatúra (v školách s vyučovacím jazykom </a:t>
            </a:r>
            <a:r>
              <a:rPr lang="sk-SK" sz="2000" dirty="0" smtClean="0"/>
              <a:t>maďarským).</a:t>
            </a:r>
          </a:p>
          <a:p>
            <a:pPr lvl="0" fontAlgn="base"/>
            <a:endParaRPr lang="sk-SK" sz="2000" dirty="0" smtClean="0"/>
          </a:p>
          <a:p>
            <a:pPr lvl="0" fontAlgn="base"/>
            <a:r>
              <a:rPr lang="sk-SK" sz="2000" b="1" dirty="0"/>
              <a:t>Testovanie žiakov sa uskutočňuje podľa vzdelávacích </a:t>
            </a:r>
            <a:r>
              <a:rPr lang="sk-SK" sz="2000" b="1" dirty="0" smtClean="0"/>
              <a:t>štandardov:</a:t>
            </a:r>
          </a:p>
          <a:p>
            <a:pPr marL="285750" lvl="0" indent="-285750" fontAlgn="base">
              <a:buFontTx/>
              <a:buChar char="-"/>
            </a:pPr>
            <a:r>
              <a:rPr lang="sk-SK" sz="2000" dirty="0" smtClean="0"/>
              <a:t>Štátneho </a:t>
            </a:r>
            <a:r>
              <a:rPr lang="sk-SK" sz="2000" dirty="0"/>
              <a:t>vzdelávacieho programu pre základné školy, </a:t>
            </a:r>
            <a:endParaRPr lang="sk-SK" sz="2000" dirty="0" smtClean="0"/>
          </a:p>
          <a:p>
            <a:pPr marL="285750" lvl="0" indent="-285750" fontAlgn="base">
              <a:buFontTx/>
              <a:buChar char="-"/>
            </a:pPr>
            <a:r>
              <a:rPr lang="sk-SK" sz="2000" dirty="0" smtClean="0"/>
              <a:t>pre </a:t>
            </a:r>
            <a:r>
              <a:rPr lang="sk-SK" sz="2000" dirty="0"/>
              <a:t>1. – 4. ročník gymnázií s </a:t>
            </a:r>
            <a:r>
              <a:rPr lang="sk-SK" sz="2000" dirty="0" smtClean="0"/>
              <a:t>osemročným </a:t>
            </a:r>
            <a:r>
              <a:rPr lang="sk-SK" sz="2000" dirty="0"/>
              <a:t>vzdelávacím </a:t>
            </a:r>
            <a:r>
              <a:rPr lang="sk-SK" sz="2000" dirty="0" smtClean="0"/>
              <a:t>programom,</a:t>
            </a:r>
          </a:p>
          <a:p>
            <a:pPr marL="285750" lvl="0" indent="-285750" fontAlgn="base">
              <a:buFontTx/>
              <a:buChar char="-"/>
            </a:pPr>
            <a:r>
              <a:rPr lang="sk-SK" sz="2000" dirty="0" smtClean="0"/>
              <a:t>pre </a:t>
            </a:r>
            <a:r>
              <a:rPr lang="sk-SK" sz="2000" dirty="0"/>
              <a:t>1. ročník gymnázií s päťročným vzdelávacím </a:t>
            </a:r>
            <a:r>
              <a:rPr lang="sk-SK" sz="2000" dirty="0" smtClean="0"/>
              <a:t>programom,</a:t>
            </a:r>
          </a:p>
          <a:p>
            <a:pPr marL="285750" lvl="0" indent="-285750" fontAlgn="base">
              <a:buFontTx/>
              <a:buChar char="-"/>
            </a:pPr>
            <a:r>
              <a:rPr lang="sk-SK" sz="2000" b="1" dirty="0" smtClean="0"/>
              <a:t>sleduje </a:t>
            </a:r>
            <a:r>
              <a:rPr lang="sk-SK" sz="2000" b="1" dirty="0"/>
              <a:t>ich obsahovú </a:t>
            </a:r>
            <a:r>
              <a:rPr lang="sk-SK" sz="2000" b="1" dirty="0" smtClean="0"/>
              <a:t>a výkonovú zložku.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22191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6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</a:t>
            </a: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459844" y="1964829"/>
            <a:ext cx="11461026" cy="37394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Ministerstvo školstva zabezpečí v školskom roku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2023/2024 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základe § 155 ods.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zákona č. 245/2008 Z. z.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 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súlade s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 13 vyhlášky č. 223/2022 Z. z. externé 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testovanie na účel získania nižšieho stredného vzdelania (ďalej len „externé testovanie“), ktorého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 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môžu zúčastniť fyzické osoby, ktoré dosiahli primárne vzdelanie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skončili povinnú školskú dochádzku. </a:t>
            </a:r>
            <a:endParaRPr lang="sk-SK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Podľa zákona č. 182/2023 Z. z., ktorým sa mení a dopĺňa zákon č. 245/2008 Z. z. sa od školského roka 2023/2024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žiak s mentálnym postihnutím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bude môcť zúčastniť externého testovania na účel získania nižšieho stredného vzdelania už v poslednom ročníku základnej školy, pričom môže získať nižšie stredné vzdelanie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základe výsledku tohto externého testovania až absolvovaním posledného ročníka základnej školy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 absolvovaním samotného testu!</a:t>
            </a:r>
            <a:endParaRPr lang="sk-SK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/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2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23" name="Objek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836023" y="1226403"/>
            <a:ext cx="10694126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</a:rPr>
              <a:t>Externé testovanie na </a:t>
            </a:r>
            <a:r>
              <a:rPr lang="sk-SK" sz="2800" b="1" dirty="0" smtClean="0">
                <a:solidFill>
                  <a:schemeClr val="bg1"/>
                </a:solidFill>
              </a:rPr>
              <a:t>účel získania </a:t>
            </a:r>
            <a:r>
              <a:rPr lang="sk-SK" sz="2800" b="1" dirty="0">
                <a:solidFill>
                  <a:schemeClr val="bg1"/>
                </a:solidFill>
              </a:rPr>
              <a:t>nižšieho stredného vzdelania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09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7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</a:t>
            </a: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459844" y="1964829"/>
            <a:ext cx="11461026" cy="39600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endParaRPr lang="sk-S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indent="-7429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Obsah externého testovania a kritériá úspešného absolvovania externého testovania zverejní </a:t>
            </a:r>
            <a:b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svojom webovom sídle ministerstvo školstva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31. októbra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sk-S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indent="-7429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Žiadosť sa podáva orgánu miestnej štátnej správy v školstve najneskôr do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30. novembra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sk-S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indent="-7429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Externé testovanie sa uskutoční v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termíne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marec –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22.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marec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sk-S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indent="-7429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 žiadateľ vykoná externé testovanie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neúspešne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môže podať žiadosť o externé testovanie </a:t>
            </a:r>
            <a:b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opravnom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termíne, a to do </a:t>
            </a:r>
            <a:r>
              <a:rPr lang="sk-SK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dní </a:t>
            </a:r>
            <a:r>
              <a:rPr lang="sk-SK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 neúspešného vykonania externého testovania riaditeľovi tej základnej školy, v ktorej žiadateľ vykonal externé testovanie. </a:t>
            </a:r>
          </a:p>
          <a:p>
            <a:pPr marL="742950" indent="-7429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Náhradný termín externého testovania sa uskutoční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– 5. apríla 2024. </a:t>
            </a:r>
            <a:r>
              <a:rPr lang="sk-S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Deň konania pre jednotlivé predmety určí MŠVVaŠ SR najneskôr do </a:t>
            </a:r>
            <a:r>
              <a:rPr lang="sk-SK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 februára 2024.</a:t>
            </a:r>
            <a:endParaRPr lang="sk-SK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/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5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836023" y="1226403"/>
            <a:ext cx="10694126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</a:rPr>
              <a:t>Externé testovanie na </a:t>
            </a:r>
            <a:r>
              <a:rPr lang="sk-SK" sz="2800" b="1" dirty="0" smtClean="0">
                <a:solidFill>
                  <a:schemeClr val="bg1"/>
                </a:solidFill>
              </a:rPr>
              <a:t>účel získania </a:t>
            </a:r>
            <a:r>
              <a:rPr lang="sk-SK" sz="2800" b="1" dirty="0">
                <a:solidFill>
                  <a:schemeClr val="bg1"/>
                </a:solidFill>
              </a:rPr>
              <a:t>nižšieho stredného vzdelania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21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8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/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23" name="Objek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836023" y="1226403"/>
            <a:ext cx="10694126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</a:rPr>
              <a:t>Externé testovanie na </a:t>
            </a:r>
            <a:r>
              <a:rPr lang="sk-SK" sz="2800" b="1" dirty="0" smtClean="0">
                <a:solidFill>
                  <a:schemeClr val="bg1"/>
                </a:solidFill>
              </a:rPr>
              <a:t>účel získania </a:t>
            </a:r>
            <a:r>
              <a:rPr lang="sk-SK" sz="2800" b="1" dirty="0">
                <a:solidFill>
                  <a:schemeClr val="bg1"/>
                </a:solidFill>
              </a:rPr>
              <a:t>nižšieho stredného vzdelania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914400" y="1932972"/>
            <a:ext cx="1051667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k-SK" sz="2000" b="1" dirty="0" smtClean="0">
                <a:solidFill>
                  <a:srgbClr val="000000"/>
                </a:solidFill>
              </a:rPr>
              <a:t>Úpravy </a:t>
            </a:r>
            <a:r>
              <a:rPr lang="sk-SK" sz="2000" b="1" dirty="0">
                <a:solidFill>
                  <a:srgbClr val="000000"/>
                </a:solidFill>
              </a:rPr>
              <a:t>externého testovania pre žiakov so špeciálnymi </a:t>
            </a:r>
            <a:r>
              <a:rPr lang="sk-SK" sz="2000" b="1" dirty="0" smtClean="0">
                <a:solidFill>
                  <a:srgbClr val="000000"/>
                </a:solidFill>
              </a:rPr>
              <a:t>výchovno-vzdelávacími </a:t>
            </a:r>
            <a:r>
              <a:rPr lang="sk-SK" sz="2000" b="1" dirty="0" smtClean="0">
                <a:solidFill>
                  <a:srgbClr val="000000"/>
                </a:solidFill>
              </a:rPr>
              <a:t>potrebami</a:t>
            </a:r>
          </a:p>
          <a:p>
            <a:pPr algn="just"/>
            <a:endParaRPr lang="sk-SK" sz="2000" b="1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predĺžením </a:t>
            </a:r>
            <a:r>
              <a:rPr lang="sk-SK" sz="2000" dirty="0"/>
              <a:t>časového limitu pri riešení </a:t>
            </a:r>
            <a:r>
              <a:rPr lang="sk-SK" sz="2000" dirty="0" smtClean="0"/>
              <a:t>úloh,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zmenou </a:t>
            </a:r>
            <a:r>
              <a:rPr lang="sk-SK" sz="2000" dirty="0"/>
              <a:t>znenia niektorých </a:t>
            </a:r>
            <a:r>
              <a:rPr lang="sk-SK" sz="2000" dirty="0" smtClean="0"/>
              <a:t>úloh,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/>
              <a:t>z</a:t>
            </a:r>
            <a:r>
              <a:rPr lang="sk-SK" sz="2000" dirty="0" smtClean="0"/>
              <a:t>menou grafického </a:t>
            </a:r>
            <a:r>
              <a:rPr lang="sk-SK" sz="2000" dirty="0"/>
              <a:t>vzhľadu alebo </a:t>
            </a:r>
            <a:r>
              <a:rPr lang="sk-SK" sz="2000" dirty="0" smtClean="0"/>
              <a:t>zmenou </a:t>
            </a:r>
            <a:r>
              <a:rPr lang="sk-SK" sz="2000" dirty="0"/>
              <a:t>formátu zadaní úloh s použitím rôznych veľkostí písma, </a:t>
            </a:r>
            <a:r>
              <a:rPr lang="sk-SK" sz="2000" dirty="0" smtClean="0"/>
              <a:t>zmenou </a:t>
            </a:r>
            <a:r>
              <a:rPr lang="sk-SK" sz="2000" dirty="0"/>
              <a:t>štruktúry textu, využitím inej možnosti záznamu odpovede alebo počúvania vstupného </a:t>
            </a:r>
            <a:r>
              <a:rPr lang="sk-SK" sz="2000" dirty="0" smtClean="0"/>
              <a:t>textu,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použitím </a:t>
            </a:r>
            <a:r>
              <a:rPr lang="sk-SK" sz="2000" dirty="0"/>
              <a:t>kompenzačných pomôcok</a:t>
            </a:r>
            <a:r>
              <a:rPr lang="sk-SK" sz="2000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2000" dirty="0"/>
              <a:t>p</a:t>
            </a:r>
            <a:r>
              <a:rPr lang="sk-SK" sz="2000" dirty="0" smtClean="0"/>
              <a:t>rítomnosťou tlmočníka </a:t>
            </a:r>
            <a:r>
              <a:rPr lang="sk-SK" sz="2000" dirty="0"/>
              <a:t>posunkovej reči, pedagogického asistenta, zdravotníckeho pracovníka, školského špeciálneho pedagóga, školského psychológa, školského logopéda, liečebného pedagóga, sociálneho pedagóga alebo sociálneho pracovníka.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algn="just"/>
            <a:endParaRPr lang="sk-SK" b="1" dirty="0">
              <a:solidFill>
                <a:srgbClr val="000000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9852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z="18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pPr/>
              <a:t>9</a:t>
            </a:fld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2769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Celoslovenské testovanie 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D7BCAE7C-ECE3-4DD9-A974-2E0F5DFDDC1E}"/>
              </a:ext>
            </a:extLst>
          </p:cNvPr>
          <p:cNvSpPr txBox="1"/>
          <p:nvPr/>
        </p:nvSpPr>
        <p:spPr>
          <a:xfrm>
            <a:off x="421560" y="6285904"/>
            <a:ext cx="553239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RNDr. Martina Urbanová, PhD.</a:t>
            </a:r>
          </a:p>
          <a:p>
            <a:r>
              <a:rPr lang="sk-SK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243891"/>
              </p:ext>
            </p:extLst>
          </p:nvPr>
        </p:nvGraphicFramePr>
        <p:xfrm>
          <a:off x="5409056" y="93512"/>
          <a:ext cx="14097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Bitmap Image" r:id="rId4" imgW="2228571" imgH="800212" progId="PBrush">
                  <p:embed/>
                </p:oleObj>
              </mc:Choice>
              <mc:Fallback>
                <p:oleObj name="Bitmap Image" r:id="rId4" imgW="2228571" imgH="800212" progId="PBrush">
                  <p:embed/>
                  <p:pic>
                    <p:nvPicPr>
                      <p:cNvPr id="23" name="Objek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056" y="93512"/>
                        <a:ext cx="14097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6296053" cy="27699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Celoslovenské testovanie žiakov základných škôl</a:t>
            </a:r>
          </a:p>
        </p:txBody>
      </p:sp>
      <p:sp>
        <p:nvSpPr>
          <p:cNvPr id="27" name="BlokTextu 26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836023" y="1226403"/>
            <a:ext cx="10694126" cy="276999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b="1" dirty="0">
                <a:solidFill>
                  <a:schemeClr val="bg1"/>
                </a:solidFill>
              </a:rPr>
              <a:t>Externé testovanie na </a:t>
            </a:r>
            <a:r>
              <a:rPr lang="sk-SK" b="1" dirty="0" smtClean="0">
                <a:solidFill>
                  <a:schemeClr val="bg1"/>
                </a:solidFill>
              </a:rPr>
              <a:t>účel získania </a:t>
            </a:r>
            <a:r>
              <a:rPr lang="sk-SK" b="1" dirty="0">
                <a:solidFill>
                  <a:schemeClr val="bg1"/>
                </a:solidFill>
              </a:rPr>
              <a:t>nižšieho stredného vzdelania</a:t>
            </a:r>
            <a:endParaRPr lang="sk-SK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836023" y="1654416"/>
            <a:ext cx="1050605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2000" b="1" dirty="0" smtClean="0"/>
              <a:t>Žiakom </a:t>
            </a:r>
            <a:r>
              <a:rPr lang="sk-SK" sz="2000" b="1" dirty="0"/>
              <a:t>so zrakovým postihnutím, možno </a:t>
            </a:r>
            <a:r>
              <a:rPr lang="sk-SK" sz="2000" b="1" dirty="0" smtClean="0"/>
              <a:t>poskytnúť </a:t>
            </a:r>
            <a:r>
              <a:rPr lang="sk-SK" sz="2000" b="1" dirty="0"/>
              <a:t>testy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2000" b="1" dirty="0" smtClean="0"/>
              <a:t>v </a:t>
            </a:r>
            <a:r>
              <a:rPr lang="sk-SK" sz="2000" b="1" dirty="0"/>
              <a:t>elektronicky prístupnej forme </a:t>
            </a:r>
            <a:r>
              <a:rPr lang="sk-SK" sz="2000" dirty="0"/>
              <a:t>a možnosť vypracovať odpovede elektronicky do samostatného dokumentu, z ktorého ich do </a:t>
            </a:r>
            <a:r>
              <a:rPr lang="sk-SK" sz="2000" dirty="0" err="1"/>
              <a:t>odpoveďového</a:t>
            </a:r>
            <a:r>
              <a:rPr lang="sk-SK" sz="2000" dirty="0"/>
              <a:t> hárka prepíše pedagogický asistent, zdravotnícky pracovník, školský psychológ alebo školský špeciálny </a:t>
            </a:r>
            <a:r>
              <a:rPr lang="sk-SK" sz="2000" dirty="0" smtClean="0"/>
              <a:t>pedagóg,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sz="2000" b="1" dirty="0" smtClean="0"/>
              <a:t>v </a:t>
            </a:r>
            <a:r>
              <a:rPr lang="sk-SK" sz="2000" b="1" dirty="0"/>
              <a:t>Braillovom písme </a:t>
            </a:r>
            <a:r>
              <a:rPr lang="sk-SK" sz="2000" dirty="0"/>
              <a:t>a odpovede vypracovať na počítači alebo nadiktovať pedagogickému asistentovi, zdravotníckemu pracovníkovi alebo školskému špeciálnemu pedagógovi, ktorý ich zaznamená do </a:t>
            </a:r>
            <a:r>
              <a:rPr lang="sk-SK" sz="2000" dirty="0" err="1"/>
              <a:t>odpoveďového</a:t>
            </a:r>
            <a:r>
              <a:rPr lang="sk-SK" sz="2000" dirty="0"/>
              <a:t> hárka.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30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4769</TotalTime>
  <Words>1307</Words>
  <Application>Microsoft Office PowerPoint</Application>
  <PresentationFormat>Širokouhlá</PresentationFormat>
  <Paragraphs>223</Paragraphs>
  <Slides>18</Slides>
  <Notes>18</Notes>
  <HiddenSlides>0</HiddenSlides>
  <MMClips>0</MMClips>
  <ScaleCrop>false</ScaleCrop>
  <HeadingPairs>
    <vt:vector size="8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Tahoma</vt:lpstr>
      <vt:lpstr>Office Theme</vt:lpstr>
      <vt:lpstr>Bitmap Image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 Schrenkel</dc:creator>
  <cp:lastModifiedBy>Martina Urbanová</cp:lastModifiedBy>
  <cp:revision>133</cp:revision>
  <cp:lastPrinted>2023-09-12T14:15:20Z</cp:lastPrinted>
  <dcterms:created xsi:type="dcterms:W3CDTF">2018-01-31T17:30:53Z</dcterms:created>
  <dcterms:modified xsi:type="dcterms:W3CDTF">2023-09-13T06:31:15Z</dcterms:modified>
</cp:coreProperties>
</file>